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91" r:id="rId21"/>
    <p:sldId id="276" r:id="rId22"/>
    <p:sldId id="277" r:id="rId23"/>
    <p:sldId id="278" r:id="rId24"/>
    <p:sldId id="279" r:id="rId25"/>
    <p:sldId id="290"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60" autoAdjust="0"/>
    <p:restoredTop sz="95441" autoAdjust="0"/>
  </p:normalViewPr>
  <p:slideViewPr>
    <p:cSldViewPr snapToGrid="0">
      <p:cViewPr varScale="1">
        <p:scale>
          <a:sx n="87" d="100"/>
          <a:sy n="87" d="100"/>
        </p:scale>
        <p:origin x="1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474B5-CB29-443D-9B56-FC7FAC9A7915}" type="datetimeFigureOut">
              <a:rPr lang="en-US" smtClean="0"/>
              <a:t>13-Feb-16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2090852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474B5-CB29-443D-9B56-FC7FAC9A7915}" type="datetimeFigureOut">
              <a:rPr lang="en-US" smtClean="0"/>
              <a:t>13-Feb-16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308363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474B5-CB29-443D-9B56-FC7FAC9A7915}" type="datetimeFigureOut">
              <a:rPr lang="en-US" smtClean="0"/>
              <a:t>13-Feb-16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310284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474B5-CB29-443D-9B56-FC7FAC9A7915}" type="datetimeFigureOut">
              <a:rPr lang="en-US" smtClean="0"/>
              <a:t>13-Feb-16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147964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4474B5-CB29-443D-9B56-FC7FAC9A7915}" type="datetimeFigureOut">
              <a:rPr lang="en-US" smtClean="0"/>
              <a:t>13-Feb-16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210844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474B5-CB29-443D-9B56-FC7FAC9A7915}" type="datetimeFigureOut">
              <a:rPr lang="en-US" smtClean="0"/>
              <a:t>13-Feb-16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147390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474B5-CB29-443D-9B56-FC7FAC9A7915}" type="datetimeFigureOut">
              <a:rPr lang="en-US" smtClean="0"/>
              <a:t>13-Feb-16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310263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474B5-CB29-443D-9B56-FC7FAC9A7915}" type="datetimeFigureOut">
              <a:rPr lang="en-US" smtClean="0"/>
              <a:t>13-Feb-16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54460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474B5-CB29-443D-9B56-FC7FAC9A7915}" type="datetimeFigureOut">
              <a:rPr lang="en-US" smtClean="0"/>
              <a:t>13-Feb-16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2637799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4474B5-CB29-443D-9B56-FC7FAC9A7915}" type="datetimeFigureOut">
              <a:rPr lang="en-US" smtClean="0"/>
              <a:t>13-Feb-16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376922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4474B5-CB29-443D-9B56-FC7FAC9A7915}" type="datetimeFigureOut">
              <a:rPr lang="en-US" smtClean="0"/>
              <a:t>13-Feb-16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B41E7-C6DB-4E8F-B9D5-B53F113C38D6}" type="slidenum">
              <a:rPr lang="en-US" smtClean="0"/>
              <a:t>‹#›</a:t>
            </a:fld>
            <a:endParaRPr lang="en-US"/>
          </a:p>
        </p:txBody>
      </p:sp>
    </p:spTree>
    <p:extLst>
      <p:ext uri="{BB962C8B-B14F-4D97-AF65-F5344CB8AC3E}">
        <p14:creationId xmlns:p14="http://schemas.microsoft.com/office/powerpoint/2010/main" val="123348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474B5-CB29-443D-9B56-FC7FAC9A7915}" type="datetimeFigureOut">
              <a:rPr lang="en-US" smtClean="0"/>
              <a:t>13-Feb-16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B41E7-C6DB-4E8F-B9D5-B53F113C38D6}" type="slidenum">
              <a:rPr lang="en-US" smtClean="0"/>
              <a:t>‹#›</a:t>
            </a:fld>
            <a:endParaRPr lang="en-US"/>
          </a:p>
        </p:txBody>
      </p:sp>
    </p:spTree>
    <p:extLst>
      <p:ext uri="{BB962C8B-B14F-4D97-AF65-F5344CB8AC3E}">
        <p14:creationId xmlns:p14="http://schemas.microsoft.com/office/powerpoint/2010/main" val="39550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securitysite.com/comms/ham2?a=00000,01101,10110,1101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asecuritysite.com/comms/ham2?a=10111101011,10011111011,11110101011,10100101011,10111101000" TargetMode="External"/><Relationship Id="rId2" Type="http://schemas.openxmlformats.org/officeDocument/2006/relationships/hyperlink" Target="http://asecuritysite.com/comms/ham2?a=00000000,11111111,11110000,0101010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w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securitysite.com/comms/blockp" TargetMode="External"/><Relationship Id="rId2" Type="http://schemas.openxmlformats.org/officeDocument/2006/relationships/hyperlink" Target="http://asecuritysite.com/comms/block" TargetMode="Externa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asecuritysite.com/comms/crc_div"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asecuritysite.com/comms/crc_div"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asecuritysite.com/comms/lrc"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asecuritysite.com/comms/hamming?a=1010" TargetMode="Externa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5.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7.wmf"/><Relationship Id="rId5" Type="http://schemas.openxmlformats.org/officeDocument/2006/relationships/oleObject" Target="../embeddings/oleObject5.bin"/><Relationship Id="rId4" Type="http://schemas.openxmlformats.org/officeDocument/2006/relationships/image" Target="../media/image36.wmf"/></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www.asecuritysite.com/calculators/mod2?a=101&amp;b=11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asecuritysite.com/calculators/mod2?a=10101&amp;b=011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www.asecuritysite.com/calculators/mod_div?a=101101&amp;b=10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securitysite.com/calculators/ham?a=101101010&amp;b=01110110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asecuritysite.com/comms/ham2?a=00000,01101,10110,1101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3" name="Picture 2"/>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127406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correction</a:t>
            </a:r>
            <a:endParaRPr lang="en-US" dirty="0"/>
          </a:p>
        </p:txBody>
      </p:sp>
      <p:sp>
        <p:nvSpPr>
          <p:cNvPr id="3" name="Content Placeholder 2"/>
          <p:cNvSpPr>
            <a:spLocks noGrp="1"/>
          </p:cNvSpPr>
          <p:nvPr>
            <p:ph idx="1"/>
          </p:nvPr>
        </p:nvSpPr>
        <p:spPr/>
        <p:txBody>
          <a:bodyPr>
            <a:normAutofit lnSpcReduction="10000"/>
          </a:bodyPr>
          <a:lstStyle/>
          <a:p>
            <a:r>
              <a:rPr lang="en-US" dirty="0" smtClean="0"/>
              <a:t>For example: {00000</a:t>
            </a:r>
            <a:r>
              <a:rPr lang="en-US" dirty="0"/>
              <a:t>, 01101, 10110, 11011</a:t>
            </a:r>
            <a:r>
              <a:rPr lang="en-US" dirty="0" smtClean="0"/>
              <a:t>} has a Hamming distance of 3. </a:t>
            </a:r>
            <a:r>
              <a:rPr lang="en-US" dirty="0">
                <a:hlinkClick r:id="rId2"/>
              </a:rPr>
              <a:t>Link</a:t>
            </a:r>
            <a:r>
              <a:rPr lang="en-US" dirty="0" smtClean="0"/>
              <a:t>.</a:t>
            </a:r>
          </a:p>
          <a:p>
            <a:endParaRPr lang="en-US" dirty="0"/>
          </a:p>
          <a:p>
            <a:r>
              <a:rPr lang="en-US" i="1" dirty="0"/>
              <a:t>d</a:t>
            </a:r>
            <a:r>
              <a:rPr lang="en-US" dirty="0"/>
              <a:t>(</a:t>
            </a:r>
            <a:r>
              <a:rPr lang="en-US" i="1" dirty="0"/>
              <a:t>C</a:t>
            </a:r>
            <a:r>
              <a:rPr lang="en-US" dirty="0"/>
              <a:t>)</a:t>
            </a:r>
            <a:r>
              <a:rPr lang="en-US" dirty="0">
                <a:sym typeface="Symbol" panose="05050102010706020507" pitchFamily="18" charset="2"/>
              </a:rPr>
              <a:t></a:t>
            </a:r>
            <a:r>
              <a:rPr lang="en-US" dirty="0" smtClean="0"/>
              <a:t>2</a:t>
            </a:r>
            <a:r>
              <a:rPr lang="en-US" i="1" dirty="0" smtClean="0"/>
              <a:t>M</a:t>
            </a:r>
            <a:r>
              <a:rPr lang="en-US" dirty="0" smtClean="0"/>
              <a:t>+1</a:t>
            </a:r>
          </a:p>
          <a:p>
            <a:endParaRPr lang="en-US" dirty="0"/>
          </a:p>
          <a:p>
            <a:r>
              <a:rPr lang="en-US" dirty="0" smtClean="0"/>
              <a:t>d(C) is 3, thus M must be 1. So we can correct one bit in error in the code.</a:t>
            </a:r>
          </a:p>
          <a:p>
            <a:endParaRPr lang="en-US" dirty="0"/>
          </a:p>
          <a:p>
            <a:r>
              <a:rPr lang="en-US" dirty="0" err="1" smtClean="0"/>
              <a:t>Eg</a:t>
            </a:r>
            <a:r>
              <a:rPr lang="en-US" dirty="0" smtClean="0"/>
              <a:t> 00000 could become 00010 ... and as the nearest code will be “00000”.</a:t>
            </a:r>
            <a:endParaRPr lang="en-US" dirty="0"/>
          </a:p>
        </p:txBody>
      </p:sp>
    </p:spTree>
    <p:extLst>
      <p:ext uri="{BB962C8B-B14F-4D97-AF65-F5344CB8AC3E}">
        <p14:creationId xmlns:p14="http://schemas.microsoft.com/office/powerpoint/2010/main" val="144522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What is the </a:t>
            </a:r>
            <a:r>
              <a:rPr lang="en-US" dirty="0"/>
              <a:t>Hamming distance of {00000000, 11111111, 11110000, 01010101} </a:t>
            </a:r>
            <a:r>
              <a:rPr lang="en-US" dirty="0" smtClean="0">
                <a:hlinkClick r:id="rId2"/>
              </a:rPr>
              <a:t>Link</a:t>
            </a:r>
            <a:r>
              <a:rPr lang="en-US" dirty="0" smtClean="0"/>
              <a:t>? How many errors can be detected? How many errors can be corrected?</a:t>
            </a:r>
          </a:p>
          <a:p>
            <a:r>
              <a:rPr lang="en-US" dirty="0"/>
              <a:t>What is the Hamming distance of {10111101011, 10011111011, 11110101011, 10100101011, </a:t>
            </a:r>
            <a:r>
              <a:rPr lang="en-US" dirty="0" smtClean="0"/>
              <a:t>10111101000} </a:t>
            </a:r>
            <a:r>
              <a:rPr lang="en-US" dirty="0">
                <a:hlinkClick r:id="rId3"/>
              </a:rPr>
              <a:t>Link</a:t>
            </a:r>
            <a:r>
              <a:rPr lang="en-US" dirty="0"/>
              <a:t>?</a:t>
            </a:r>
          </a:p>
          <a:p>
            <a:endParaRPr lang="en-US" dirty="0" smtClean="0"/>
          </a:p>
          <a:p>
            <a:endParaRPr lang="en-US" dirty="0"/>
          </a:p>
        </p:txBody>
      </p:sp>
    </p:spTree>
    <p:extLst>
      <p:ext uri="{BB962C8B-B14F-4D97-AF65-F5344CB8AC3E}">
        <p14:creationId xmlns:p14="http://schemas.microsoft.com/office/powerpoint/2010/main" val="211119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3799605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Theorem</a:t>
            </a:r>
            <a:endParaRPr lang="en-US" dirty="0"/>
          </a:p>
        </p:txBody>
      </p:sp>
      <p:sp>
        <p:nvSpPr>
          <p:cNvPr id="3" name="Content Placeholder 2"/>
          <p:cNvSpPr>
            <a:spLocks noGrp="1"/>
          </p:cNvSpPr>
          <p:nvPr>
            <p:ph idx="1"/>
          </p:nvPr>
        </p:nvSpPr>
        <p:spPr/>
        <p:txBody>
          <a:bodyPr/>
          <a:lstStyle/>
          <a:p>
            <a:pPr marL="0" indent="0">
              <a:buNone/>
            </a:pPr>
            <a:r>
              <a:rPr lang="en-US" dirty="0"/>
              <a:t>If an event </a:t>
            </a:r>
            <a:r>
              <a:rPr lang="en-US" i="1" dirty="0"/>
              <a:t>X</a:t>
            </a:r>
            <a:r>
              <a:rPr lang="en-US" dirty="0"/>
              <a:t> has a probability of P(</a:t>
            </a:r>
            <a:r>
              <a:rPr lang="en-US" i="1" dirty="0"/>
              <a:t>X</a:t>
            </a:r>
            <a:r>
              <a:rPr lang="en-US" dirty="0"/>
              <a:t>) and event </a:t>
            </a:r>
            <a:r>
              <a:rPr lang="en-US" i="1" dirty="0"/>
              <a:t>Y</a:t>
            </a:r>
            <a:r>
              <a:rPr lang="en-US" dirty="0"/>
              <a:t> has a probability of P(</a:t>
            </a:r>
            <a:r>
              <a:rPr lang="en-US" i="1" dirty="0"/>
              <a:t>Y</a:t>
            </a:r>
            <a:r>
              <a:rPr lang="en-US" dirty="0"/>
              <a:t>) then the probability that either might occur is</a:t>
            </a:r>
            <a:r>
              <a:rPr lang="en-US" dirty="0" smtClean="0"/>
              <a:t>:</a:t>
            </a:r>
          </a:p>
          <a:p>
            <a:pPr marL="0" indent="0">
              <a:buNone/>
            </a:pPr>
            <a:r>
              <a:rPr lang="en-US" dirty="0" smtClean="0"/>
              <a:t>	</a:t>
            </a:r>
          </a:p>
          <a:p>
            <a:pPr marL="0" indent="0">
              <a:buNone/>
            </a:pPr>
            <a:r>
              <a:rPr lang="en-US" dirty="0"/>
              <a:t>	</a:t>
            </a:r>
            <a:r>
              <a:rPr lang="en-US" dirty="0" smtClean="0"/>
              <a:t>P(</a:t>
            </a:r>
            <a:r>
              <a:rPr lang="en-US" i="1" dirty="0" smtClean="0"/>
              <a:t>X</a:t>
            </a:r>
            <a:r>
              <a:rPr lang="en-US" dirty="0" smtClean="0"/>
              <a:t> </a:t>
            </a:r>
            <a:r>
              <a:rPr lang="en-US" dirty="0"/>
              <a:t>or </a:t>
            </a:r>
            <a:r>
              <a:rPr lang="en-US" i="1" dirty="0"/>
              <a:t>Y</a:t>
            </a:r>
            <a:r>
              <a:rPr lang="en-US" dirty="0"/>
              <a:t>) = P(</a:t>
            </a:r>
            <a:r>
              <a:rPr lang="en-US" i="1" dirty="0"/>
              <a:t>A</a:t>
            </a:r>
            <a:r>
              <a:rPr lang="en-US" dirty="0"/>
              <a:t>) + P(</a:t>
            </a:r>
            <a:r>
              <a:rPr lang="en-US" i="1" dirty="0"/>
              <a:t>B</a:t>
            </a:r>
            <a:r>
              <a:rPr lang="en-US" dirty="0"/>
              <a:t>) – P(</a:t>
            </a:r>
            <a:r>
              <a:rPr lang="en-US" i="1" dirty="0"/>
              <a:t>X</a:t>
            </a:r>
            <a:r>
              <a:rPr lang="en-US" dirty="0"/>
              <a:t> and </a:t>
            </a:r>
            <a:r>
              <a:rPr lang="en-US" i="1" dirty="0"/>
              <a:t>Y</a:t>
            </a:r>
            <a:r>
              <a:rPr lang="en-US" dirty="0" smtClean="0"/>
              <a:t>)</a:t>
            </a:r>
          </a:p>
          <a:p>
            <a:pPr marL="0" indent="0">
              <a:buNone/>
            </a:pPr>
            <a:endParaRPr lang="en-US" dirty="0"/>
          </a:p>
          <a:p>
            <a:pPr marL="0" indent="0">
              <a:buNone/>
            </a:pPr>
            <a:r>
              <a:rPr lang="en-US" dirty="0"/>
              <a:t>If one event prevents the other from happening, then they are mutually exclusive, thus </a:t>
            </a:r>
            <a:r>
              <a:rPr lang="en-US" i="1" dirty="0"/>
              <a:t>P</a:t>
            </a:r>
            <a:r>
              <a:rPr lang="en-US" dirty="0"/>
              <a:t>(</a:t>
            </a:r>
            <a:r>
              <a:rPr lang="en-US" i="1" dirty="0"/>
              <a:t>X</a:t>
            </a:r>
            <a:r>
              <a:rPr lang="en-US" dirty="0"/>
              <a:t> and </a:t>
            </a:r>
            <a:r>
              <a:rPr lang="en-US" i="1" dirty="0"/>
              <a:t>Y</a:t>
            </a:r>
            <a:r>
              <a:rPr lang="en-US" dirty="0"/>
              <a:t>) will be zero. This will give:</a:t>
            </a:r>
          </a:p>
          <a:p>
            <a:pPr marL="0" indent="0">
              <a:buNone/>
            </a:pPr>
            <a:endParaRPr lang="en-US" dirty="0" smtClean="0"/>
          </a:p>
          <a:p>
            <a:pPr marL="0" indent="0">
              <a:buNone/>
            </a:pPr>
            <a:r>
              <a:rPr lang="en-US" i="1" dirty="0" smtClean="0"/>
              <a:t>	P</a:t>
            </a:r>
            <a:r>
              <a:rPr lang="en-US" dirty="0" smtClean="0"/>
              <a:t>(</a:t>
            </a:r>
            <a:r>
              <a:rPr lang="en-US" i="1" dirty="0" smtClean="0"/>
              <a:t>X</a:t>
            </a:r>
            <a:r>
              <a:rPr lang="en-US" dirty="0" smtClean="0"/>
              <a:t> </a:t>
            </a:r>
            <a:r>
              <a:rPr lang="en-US" dirty="0"/>
              <a:t>or </a:t>
            </a:r>
            <a:r>
              <a:rPr lang="en-US" i="1" dirty="0"/>
              <a:t>Y</a:t>
            </a:r>
            <a:r>
              <a:rPr lang="en-US" dirty="0"/>
              <a:t>) = </a:t>
            </a:r>
            <a:r>
              <a:rPr lang="en-US" i="1" dirty="0"/>
              <a:t>P</a:t>
            </a:r>
            <a:r>
              <a:rPr lang="en-US" dirty="0"/>
              <a:t>(</a:t>
            </a:r>
            <a:r>
              <a:rPr lang="en-US" i="1" dirty="0"/>
              <a:t>X</a:t>
            </a:r>
            <a:r>
              <a:rPr lang="en-US" dirty="0"/>
              <a:t>) + </a:t>
            </a:r>
            <a:r>
              <a:rPr lang="en-US" i="1" dirty="0"/>
              <a:t>P</a:t>
            </a:r>
            <a:r>
              <a:rPr lang="en-US" dirty="0"/>
              <a:t>(</a:t>
            </a:r>
            <a:r>
              <a:rPr lang="en-US" i="1" dirty="0"/>
              <a:t>Y</a:t>
            </a:r>
            <a:r>
              <a:rPr lang="en-US" dirty="0"/>
              <a:t>) </a:t>
            </a:r>
          </a:p>
          <a:p>
            <a:endParaRPr lang="en-US" dirty="0"/>
          </a:p>
          <a:p>
            <a:endParaRPr lang="en-US" dirty="0"/>
          </a:p>
        </p:txBody>
      </p:sp>
    </p:spTree>
    <p:extLst>
      <p:ext uri="{BB962C8B-B14F-4D97-AF65-F5344CB8AC3E}">
        <p14:creationId xmlns:p14="http://schemas.microsoft.com/office/powerpoint/2010/main" val="3007679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Theorem</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If an event X has a probability of P(X) and event Y has a probability of P(Y) then the probability that both might occur is</a:t>
            </a:r>
            <a:r>
              <a:rPr lang="en-US" dirty="0" smtClean="0"/>
              <a:t>:</a:t>
            </a:r>
          </a:p>
          <a:p>
            <a:pPr marL="0" indent="0">
              <a:buNone/>
            </a:pPr>
            <a:endParaRPr lang="en-US" dirty="0"/>
          </a:p>
          <a:p>
            <a:pPr marL="0" indent="0">
              <a:buNone/>
            </a:pPr>
            <a:r>
              <a:rPr lang="en-US" i="1" dirty="0" smtClean="0"/>
              <a:t>P</a:t>
            </a:r>
            <a:r>
              <a:rPr lang="en-US" dirty="0" smtClean="0"/>
              <a:t>(</a:t>
            </a:r>
            <a:r>
              <a:rPr lang="en-US" i="1" dirty="0" smtClean="0"/>
              <a:t>X</a:t>
            </a:r>
            <a:r>
              <a:rPr lang="en-US" dirty="0" smtClean="0"/>
              <a:t> </a:t>
            </a:r>
            <a:r>
              <a:rPr lang="en-US" dirty="0"/>
              <a:t>and </a:t>
            </a:r>
            <a:r>
              <a:rPr lang="en-US" i="1" dirty="0"/>
              <a:t>Y</a:t>
            </a:r>
            <a:r>
              <a:rPr lang="en-US" dirty="0"/>
              <a:t>)=</a:t>
            </a:r>
            <a:r>
              <a:rPr lang="en-US" i="1" dirty="0"/>
              <a:t>P</a:t>
            </a:r>
            <a:r>
              <a:rPr lang="en-US" dirty="0"/>
              <a:t>(</a:t>
            </a:r>
            <a:r>
              <a:rPr lang="en-US" i="1" dirty="0"/>
              <a:t>X</a:t>
            </a:r>
            <a:r>
              <a:rPr lang="en-US" dirty="0"/>
              <a:t>)</a:t>
            </a:r>
            <a:r>
              <a:rPr lang="en-US" dirty="0">
                <a:sym typeface="Symbol" panose="05050102010706020507" pitchFamily="18" charset="2"/>
              </a:rPr>
              <a:t></a:t>
            </a:r>
            <a:r>
              <a:rPr lang="en-US" i="1" dirty="0"/>
              <a:t>P</a:t>
            </a:r>
            <a:r>
              <a:rPr lang="en-US" dirty="0"/>
              <a:t>(</a:t>
            </a:r>
            <a:r>
              <a:rPr lang="en-US" i="1" dirty="0"/>
              <a:t>Y | X</a:t>
            </a:r>
            <a:r>
              <a:rPr lang="en-US" dirty="0"/>
              <a:t>)</a:t>
            </a:r>
          </a:p>
          <a:p>
            <a:pPr marL="0" indent="0">
              <a:buNone/>
            </a:pPr>
            <a:r>
              <a:rPr lang="en-US" i="1" dirty="0" smtClean="0"/>
              <a:t>P</a:t>
            </a:r>
            <a:r>
              <a:rPr lang="en-US" dirty="0" smtClean="0"/>
              <a:t>(</a:t>
            </a:r>
            <a:r>
              <a:rPr lang="en-US" i="1" dirty="0" smtClean="0"/>
              <a:t>X</a:t>
            </a:r>
            <a:r>
              <a:rPr lang="en-US" dirty="0" smtClean="0"/>
              <a:t> </a:t>
            </a:r>
            <a:r>
              <a:rPr lang="en-US" dirty="0"/>
              <a:t>and </a:t>
            </a:r>
            <a:r>
              <a:rPr lang="en-US" i="1" dirty="0"/>
              <a:t>Y</a:t>
            </a:r>
            <a:r>
              <a:rPr lang="en-US" dirty="0"/>
              <a:t>)=</a:t>
            </a:r>
            <a:r>
              <a:rPr lang="en-US" i="1" dirty="0"/>
              <a:t>P</a:t>
            </a:r>
            <a:r>
              <a:rPr lang="en-US" dirty="0"/>
              <a:t>(</a:t>
            </a:r>
            <a:r>
              <a:rPr lang="en-US" i="1" dirty="0"/>
              <a:t>Y</a:t>
            </a:r>
            <a:r>
              <a:rPr lang="en-US" dirty="0"/>
              <a:t>)</a:t>
            </a:r>
            <a:r>
              <a:rPr lang="en-US" dirty="0">
                <a:sym typeface="Symbol" panose="05050102010706020507" pitchFamily="18" charset="2"/>
              </a:rPr>
              <a:t></a:t>
            </a:r>
            <a:r>
              <a:rPr lang="en-US" i="1" dirty="0"/>
              <a:t>P</a:t>
            </a:r>
            <a:r>
              <a:rPr lang="en-US" dirty="0"/>
              <a:t>(</a:t>
            </a:r>
            <a:r>
              <a:rPr lang="en-US" i="1" dirty="0"/>
              <a:t>X | Y</a:t>
            </a:r>
            <a:r>
              <a:rPr lang="en-US" dirty="0" smtClean="0"/>
              <a:t>)</a:t>
            </a:r>
          </a:p>
          <a:p>
            <a:pPr marL="0" indent="0">
              <a:buNone/>
            </a:pPr>
            <a:endParaRPr lang="en-US" dirty="0"/>
          </a:p>
          <a:p>
            <a:pPr marL="0" indent="0">
              <a:buNone/>
            </a:pPr>
            <a:r>
              <a:rPr lang="en-US" i="1" dirty="0"/>
              <a:t>P</a:t>
            </a:r>
            <a:r>
              <a:rPr lang="en-US" dirty="0"/>
              <a:t>(</a:t>
            </a:r>
            <a:r>
              <a:rPr lang="en-US" i="1" dirty="0"/>
              <a:t>Y | X</a:t>
            </a:r>
            <a:r>
              <a:rPr lang="en-US" dirty="0"/>
              <a:t>) is the probability that event </a:t>
            </a:r>
            <a:r>
              <a:rPr lang="en-US" i="1" dirty="0"/>
              <a:t>Y</a:t>
            </a:r>
            <a:r>
              <a:rPr lang="en-US" dirty="0"/>
              <a:t> will </a:t>
            </a:r>
            <a:r>
              <a:rPr lang="en-US" dirty="0" smtClean="0"/>
              <a:t>occur, assuming X has already occurred. If </a:t>
            </a:r>
            <a:r>
              <a:rPr lang="en-US" dirty="0"/>
              <a:t>the two events are independent then </a:t>
            </a:r>
            <a:r>
              <a:rPr lang="en-US" i="1" dirty="0"/>
              <a:t>P</a:t>
            </a:r>
            <a:r>
              <a:rPr lang="en-US" dirty="0"/>
              <a:t>(</a:t>
            </a:r>
            <a:r>
              <a:rPr lang="en-US" i="1" dirty="0"/>
              <a:t>X | Y</a:t>
            </a:r>
            <a:r>
              <a:rPr lang="en-US" dirty="0"/>
              <a:t>) will be </a:t>
            </a:r>
            <a:r>
              <a:rPr lang="en-US" i="1" dirty="0"/>
              <a:t>P</a:t>
            </a:r>
            <a:r>
              <a:rPr lang="en-US" dirty="0"/>
              <a:t>(</a:t>
            </a:r>
            <a:r>
              <a:rPr lang="en-US" i="1" dirty="0"/>
              <a:t>X</a:t>
            </a:r>
            <a:r>
              <a:rPr lang="en-US" dirty="0"/>
              <a:t>) and </a:t>
            </a:r>
            <a:r>
              <a:rPr lang="en-US" i="1" dirty="0"/>
              <a:t>P</a:t>
            </a:r>
            <a:r>
              <a:rPr lang="en-US" dirty="0"/>
              <a:t>(</a:t>
            </a:r>
            <a:r>
              <a:rPr lang="en-US" i="1" dirty="0"/>
              <a:t>Y | X</a:t>
            </a:r>
            <a:r>
              <a:rPr lang="en-US" dirty="0"/>
              <a:t>) will be </a:t>
            </a:r>
            <a:r>
              <a:rPr lang="en-US" i="1" dirty="0"/>
              <a:t>P</a:t>
            </a:r>
            <a:r>
              <a:rPr lang="en-US" dirty="0"/>
              <a:t>(</a:t>
            </a:r>
            <a:r>
              <a:rPr lang="en-US" i="1" dirty="0"/>
              <a:t>Y</a:t>
            </a:r>
            <a:r>
              <a:rPr lang="en-US" dirty="0" smtClean="0"/>
              <a:t>):</a:t>
            </a:r>
          </a:p>
          <a:p>
            <a:pPr marL="0" indent="0">
              <a:buNone/>
            </a:pPr>
            <a:endParaRPr lang="en-US" dirty="0"/>
          </a:p>
          <a:p>
            <a:pPr marL="0" indent="0">
              <a:buNone/>
            </a:pPr>
            <a:r>
              <a:rPr lang="en-US" i="1" dirty="0"/>
              <a:t>P</a:t>
            </a:r>
            <a:r>
              <a:rPr lang="en-US" dirty="0"/>
              <a:t>(</a:t>
            </a:r>
            <a:r>
              <a:rPr lang="en-US" i="1" dirty="0"/>
              <a:t>X</a:t>
            </a:r>
            <a:r>
              <a:rPr lang="en-US" dirty="0"/>
              <a:t> and </a:t>
            </a:r>
            <a:r>
              <a:rPr lang="en-US" i="1" dirty="0"/>
              <a:t>Y</a:t>
            </a:r>
            <a:r>
              <a:rPr lang="en-US" dirty="0"/>
              <a:t>)=</a:t>
            </a:r>
            <a:r>
              <a:rPr lang="en-US" i="1" dirty="0"/>
              <a:t>P</a:t>
            </a:r>
            <a:r>
              <a:rPr lang="en-US" dirty="0"/>
              <a:t>(</a:t>
            </a:r>
            <a:r>
              <a:rPr lang="en-US" i="1" dirty="0"/>
              <a:t>X</a:t>
            </a:r>
            <a:r>
              <a:rPr lang="en-US" dirty="0"/>
              <a:t>)</a:t>
            </a:r>
            <a:r>
              <a:rPr lang="en-US" dirty="0">
                <a:sym typeface="Symbol" panose="05050102010706020507" pitchFamily="18" charset="2"/>
              </a:rPr>
              <a:t></a:t>
            </a:r>
            <a:r>
              <a:rPr lang="en-US" i="1" dirty="0"/>
              <a:t>P</a:t>
            </a:r>
            <a:r>
              <a:rPr lang="en-US" dirty="0"/>
              <a:t>(</a:t>
            </a:r>
            <a:r>
              <a:rPr lang="en-US" i="1" dirty="0"/>
              <a:t>Y</a:t>
            </a:r>
            <a:r>
              <a:rPr lang="en-US" dirty="0"/>
              <a:t>)</a:t>
            </a:r>
          </a:p>
          <a:p>
            <a:pPr marL="0" indent="0">
              <a:buNone/>
            </a:pPr>
            <a:endParaRPr lang="en-US" dirty="0"/>
          </a:p>
          <a:p>
            <a:endParaRPr lang="en-US" dirty="0"/>
          </a:p>
        </p:txBody>
      </p:sp>
    </p:spTree>
    <p:extLst>
      <p:ext uri="{BB962C8B-B14F-4D97-AF65-F5344CB8AC3E}">
        <p14:creationId xmlns:p14="http://schemas.microsoft.com/office/powerpoint/2010/main" val="766822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probability</a:t>
            </a:r>
            <a:endParaRPr lang="en-US" dirty="0"/>
          </a:p>
        </p:txBody>
      </p:sp>
      <p:sp>
        <p:nvSpPr>
          <p:cNvPr id="3" name="Content Placeholder 2"/>
          <p:cNvSpPr>
            <a:spLocks noGrp="1"/>
          </p:cNvSpPr>
          <p:nvPr>
            <p:ph idx="1"/>
          </p:nvPr>
        </p:nvSpPr>
        <p:spPr/>
        <p:txBody>
          <a:bodyPr/>
          <a:lstStyle/>
          <a:p>
            <a:endParaRPr lang="en-US" dirty="0"/>
          </a:p>
        </p:txBody>
      </p:sp>
      <p:sp>
        <p:nvSpPr>
          <p:cNvPr id="7" name="Rectangle 4"/>
          <p:cNvSpPr>
            <a:spLocks noChangeArrowheads="1"/>
          </p:cNvSpPr>
          <p:nvPr/>
        </p:nvSpPr>
        <p:spPr bwMode="auto">
          <a:xfrm>
            <a:off x="1970688" y="2459419"/>
            <a:ext cx="278069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4162096" y="5157416"/>
            <a:ext cx="224694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622" y="1273148"/>
            <a:ext cx="7931347" cy="339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1132853" y="4856633"/>
            <a:ext cx="21415766" cy="693003"/>
          </a:xfrm>
          <a:prstGeom prst="rect">
            <a:avLst/>
          </a:prstGeom>
        </p:spPr>
      </p:pic>
      <p:pic>
        <p:nvPicPr>
          <p:cNvPr id="15" name="Picture 14"/>
          <p:cNvPicPr>
            <a:picLocks noChangeAspect="1"/>
          </p:cNvPicPr>
          <p:nvPr/>
        </p:nvPicPr>
        <p:blipFill>
          <a:blip r:embed="rId4"/>
          <a:stretch>
            <a:fillRect/>
          </a:stretch>
        </p:blipFill>
        <p:spPr>
          <a:xfrm>
            <a:off x="1132853" y="5553446"/>
            <a:ext cx="20670502" cy="668887"/>
          </a:xfrm>
          <a:prstGeom prst="rect">
            <a:avLst/>
          </a:prstGeom>
        </p:spPr>
      </p:pic>
      <p:sp>
        <p:nvSpPr>
          <p:cNvPr id="16" name="TextBox 15"/>
          <p:cNvSpPr txBox="1"/>
          <p:nvPr/>
        </p:nvSpPr>
        <p:spPr>
          <a:xfrm>
            <a:off x="10046391" y="2550508"/>
            <a:ext cx="1307409" cy="646331"/>
          </a:xfrm>
          <a:prstGeom prst="rect">
            <a:avLst/>
          </a:prstGeom>
          <a:noFill/>
        </p:spPr>
        <p:txBody>
          <a:bodyPr wrap="none" rtlCol="0">
            <a:spAutoFit/>
          </a:bodyPr>
          <a:lstStyle/>
          <a:p>
            <a:r>
              <a:rPr lang="en-US" b="1" dirty="0" smtClean="0">
                <a:solidFill>
                  <a:srgbClr val="C00000"/>
                </a:solidFill>
              </a:rPr>
              <a:t>n bits </a:t>
            </a:r>
          </a:p>
          <a:p>
            <a:r>
              <a:rPr lang="en-US" b="1" dirty="0" smtClean="0">
                <a:solidFill>
                  <a:srgbClr val="C00000"/>
                </a:solidFill>
              </a:rPr>
              <a:t>transmitted</a:t>
            </a:r>
            <a:endParaRPr lang="en-US" b="1" dirty="0">
              <a:solidFill>
                <a:srgbClr val="C00000"/>
              </a:solidFill>
            </a:endParaRPr>
          </a:p>
        </p:txBody>
      </p:sp>
    </p:spTree>
    <p:extLst>
      <p:ext uri="{BB962C8B-B14F-4D97-AF65-F5344CB8AC3E}">
        <p14:creationId xmlns:p14="http://schemas.microsoft.com/office/powerpoint/2010/main" val="2260591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probability</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The probability of a single error can be determined by assuming that all the other bits are received correctly, thus this will </a:t>
            </a:r>
            <a:r>
              <a:rPr lang="en-US" b="1" dirty="0" smtClean="0"/>
              <a:t>be:</a:t>
            </a:r>
          </a:p>
          <a:p>
            <a:pPr marL="0" indent="0">
              <a:buNone/>
            </a:pPr>
            <a:r>
              <a:rPr lang="en-US" dirty="0" smtClean="0"/>
              <a:t>	</a:t>
            </a:r>
            <a:r>
              <a:rPr lang="en-US" i="1" dirty="0" smtClean="0"/>
              <a:t>p</a:t>
            </a:r>
            <a:r>
              <a:rPr lang="en-US" dirty="0" smtClean="0"/>
              <a:t>(1-</a:t>
            </a:r>
            <a:r>
              <a:rPr lang="en-US" i="1" dirty="0" smtClean="0"/>
              <a:t>p</a:t>
            </a:r>
            <a:r>
              <a:rPr lang="en-US" dirty="0" smtClean="0"/>
              <a:t>)</a:t>
            </a:r>
            <a:r>
              <a:rPr lang="en-US" i="1" baseline="30000" dirty="0" smtClean="0"/>
              <a:t>n–1</a:t>
            </a:r>
          </a:p>
          <a:p>
            <a:pPr marL="0" indent="0">
              <a:buNone/>
            </a:pPr>
            <a:endParaRPr lang="en-US" i="1" baseline="30000" dirty="0"/>
          </a:p>
          <a:p>
            <a:pPr marL="0" indent="0">
              <a:buNone/>
            </a:pPr>
            <a:r>
              <a:rPr lang="en-US" b="1" dirty="0"/>
              <a:t>As there are n bit positions then the probability of a single bit error will be</a:t>
            </a:r>
            <a:r>
              <a:rPr lang="en-US" b="1" dirty="0" smtClean="0"/>
              <a:t>:</a:t>
            </a:r>
          </a:p>
          <a:p>
            <a:pPr marL="0" indent="0">
              <a:buNone/>
            </a:pPr>
            <a:r>
              <a:rPr lang="en-US" dirty="0" smtClean="0"/>
              <a:t>	Probability </a:t>
            </a:r>
            <a:r>
              <a:rPr lang="en-US" dirty="0"/>
              <a:t>of single error = </a:t>
            </a:r>
            <a:r>
              <a:rPr lang="en-US" dirty="0" smtClean="0"/>
              <a:t> </a:t>
            </a:r>
            <a:r>
              <a:rPr lang="en-US" i="1" dirty="0" err="1" smtClean="0"/>
              <a:t>n</a:t>
            </a:r>
            <a:r>
              <a:rPr lang="en-US" dirty="0" err="1" smtClean="0"/>
              <a:t>.</a:t>
            </a:r>
            <a:r>
              <a:rPr lang="en-US" i="1" dirty="0" err="1" smtClean="0"/>
              <a:t>p</a:t>
            </a:r>
            <a:r>
              <a:rPr lang="en-US" dirty="0" smtClean="0"/>
              <a:t>(1-</a:t>
            </a:r>
            <a:r>
              <a:rPr lang="en-US" i="1" dirty="0" smtClean="0"/>
              <a:t>p</a:t>
            </a:r>
            <a:r>
              <a:rPr lang="en-US" dirty="0" smtClean="0"/>
              <a:t>)</a:t>
            </a:r>
            <a:r>
              <a:rPr lang="en-US" i="1" baseline="30000" dirty="0" smtClean="0"/>
              <a:t>n–1</a:t>
            </a:r>
          </a:p>
          <a:p>
            <a:pPr marL="0" indent="0">
              <a:buNone/>
            </a:pPr>
            <a:endParaRPr lang="en-US" i="1" baseline="30000" dirty="0"/>
          </a:p>
          <a:p>
            <a:pPr marL="0" indent="0">
              <a:buNone/>
            </a:pPr>
            <a:r>
              <a:rPr lang="en-US" b="1" dirty="0"/>
              <a:t>For example if the received data has 256 bits and the probability of an error in a single bit is 0.001 then</a:t>
            </a:r>
            <a:r>
              <a:rPr lang="en-US" b="1" dirty="0" smtClean="0"/>
              <a:t>:</a:t>
            </a:r>
          </a:p>
          <a:p>
            <a:pPr marL="0" indent="0">
              <a:buNone/>
            </a:pPr>
            <a:r>
              <a:rPr lang="en-US" dirty="0"/>
              <a:t>Probability of no error	= (</a:t>
            </a:r>
            <a:r>
              <a:rPr lang="en-US" dirty="0" smtClean="0"/>
              <a:t>1-0.001)</a:t>
            </a:r>
            <a:r>
              <a:rPr lang="en-US" baseline="30000" dirty="0" smtClean="0"/>
              <a:t>256</a:t>
            </a:r>
            <a:r>
              <a:rPr lang="en-US" dirty="0"/>
              <a:t> </a:t>
            </a:r>
            <a:r>
              <a:rPr lang="en-US" dirty="0" smtClean="0"/>
              <a:t>=  0.774</a:t>
            </a:r>
          </a:p>
          <a:p>
            <a:pPr marL="0" indent="0">
              <a:buNone/>
            </a:pPr>
            <a:r>
              <a:rPr lang="en-US" dirty="0" smtClean="0"/>
              <a:t>Probability of error = 1-0.774 = 0.0062</a:t>
            </a:r>
          </a:p>
          <a:p>
            <a:pPr marL="0" indent="0">
              <a:buNone/>
            </a:pPr>
            <a:r>
              <a:rPr lang="en-US" dirty="0"/>
              <a:t>Probability of single </a:t>
            </a:r>
            <a:r>
              <a:rPr lang="en-US" dirty="0" smtClean="0"/>
              <a:t>error=8</a:t>
            </a:r>
            <a:r>
              <a:rPr lang="en-US" dirty="0">
                <a:sym typeface="Symbol" panose="05050102010706020507" pitchFamily="18" charset="2"/>
              </a:rPr>
              <a:t></a:t>
            </a:r>
            <a:r>
              <a:rPr lang="en-US" dirty="0"/>
              <a:t>0.001(1-0.001)</a:t>
            </a:r>
            <a:r>
              <a:rPr lang="en-US" baseline="30000" dirty="0"/>
              <a:t>256–1</a:t>
            </a:r>
            <a:r>
              <a:rPr lang="en-US" dirty="0"/>
              <a:t>  </a:t>
            </a:r>
            <a:r>
              <a:rPr lang="en-US" dirty="0" smtClean="0"/>
              <a:t>= 0.1984</a:t>
            </a:r>
            <a:endParaRPr lang="en-US" dirty="0"/>
          </a:p>
          <a:p>
            <a:pPr marL="0" indent="0">
              <a:buNone/>
            </a:pPr>
            <a:endParaRPr lang="en-US" dirty="0"/>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6637" y="4957915"/>
            <a:ext cx="4435363" cy="190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756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348755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and cyclic codes</a:t>
            </a:r>
            <a:endParaRPr lang="en-US" dirty="0"/>
          </a:p>
        </p:txBody>
      </p:sp>
      <p:sp>
        <p:nvSpPr>
          <p:cNvPr id="3" name="Content Placeholder 2"/>
          <p:cNvSpPr>
            <a:spLocks noGrp="1"/>
          </p:cNvSpPr>
          <p:nvPr>
            <p:ph idx="1"/>
          </p:nvPr>
        </p:nvSpPr>
        <p:spPr/>
        <p:txBody>
          <a:bodyPr/>
          <a:lstStyle/>
          <a:p>
            <a:r>
              <a:rPr lang="en-US" b="1" dirty="0" smtClean="0">
                <a:solidFill>
                  <a:srgbClr val="C00000"/>
                </a:solidFill>
              </a:rPr>
              <a:t>Linear Code: </a:t>
            </a:r>
            <a:r>
              <a:rPr lang="en-US" dirty="0" smtClean="0"/>
              <a:t>sum of any two codes equals another code - {00, 01, 10, 11} and {</a:t>
            </a:r>
            <a:r>
              <a:rPr lang="en-US" dirty="0"/>
              <a:t>00000, 01101, 10110, 11011</a:t>
            </a:r>
            <a:r>
              <a:rPr lang="en-US" dirty="0" smtClean="0"/>
              <a:t>}.</a:t>
            </a:r>
          </a:p>
          <a:p>
            <a:r>
              <a:rPr lang="en-US" b="1" dirty="0" smtClean="0">
                <a:solidFill>
                  <a:srgbClr val="C00000"/>
                </a:solidFill>
              </a:rPr>
              <a:t>Cyclic Codes: </a:t>
            </a:r>
            <a:r>
              <a:rPr lang="en-US" dirty="0" smtClean="0"/>
              <a:t>Linear Code + When a cyclic shift also gives a code word - {</a:t>
            </a:r>
            <a:r>
              <a:rPr lang="en-US" dirty="0"/>
              <a:t>0000, 0110, 0011, 1001, 1100, 0001, 0010, 0100, 1000} </a:t>
            </a:r>
            <a:r>
              <a:rPr lang="en-US" dirty="0" smtClean="0"/>
              <a:t> </a:t>
            </a:r>
          </a:p>
          <a:p>
            <a:r>
              <a:rPr lang="en-US" dirty="0" smtClean="0"/>
              <a:t>Is </a:t>
            </a:r>
            <a:r>
              <a:rPr lang="en-US" dirty="0"/>
              <a:t>{000, 010, 011, 100, </a:t>
            </a:r>
            <a:r>
              <a:rPr lang="en-US" dirty="0" smtClean="0"/>
              <a:t>001} cyclic?</a:t>
            </a:r>
            <a:endParaRPr lang="en-US" dirty="0"/>
          </a:p>
          <a:p>
            <a:endParaRPr lang="en-US" dirty="0"/>
          </a:p>
        </p:txBody>
      </p:sp>
    </p:spTree>
    <p:extLst>
      <p:ext uri="{BB962C8B-B14F-4D97-AF65-F5344CB8AC3E}">
        <p14:creationId xmlns:p14="http://schemas.microsoft.com/office/powerpoint/2010/main" val="264817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parity</a:t>
            </a:r>
            <a:endParaRPr lang="en-US" dirty="0"/>
          </a:p>
        </p:txBody>
      </p:sp>
      <p:sp>
        <p:nvSpPr>
          <p:cNvPr id="3" name="Content Placeholder 2"/>
          <p:cNvSpPr>
            <a:spLocks noGrp="1"/>
          </p:cNvSpPr>
          <p:nvPr>
            <p:ph idx="1"/>
          </p:nvPr>
        </p:nvSpPr>
        <p:spPr>
          <a:xfrm>
            <a:off x="838200" y="1825625"/>
            <a:ext cx="5196840" cy="4351338"/>
          </a:xfrm>
        </p:spPr>
        <p:txBody>
          <a:bodyPr/>
          <a:lstStyle/>
          <a:p>
            <a:r>
              <a:rPr lang="en-US" dirty="0" smtClean="0"/>
              <a:t>Odd parity (make number of 1s odd) or Even parity (make number of 1s even).</a:t>
            </a:r>
          </a:p>
          <a:p>
            <a:r>
              <a:rPr lang="en-US" dirty="0" smtClean="0"/>
              <a:t>Detects single bit errors.</a:t>
            </a:r>
          </a:p>
          <a:p>
            <a:r>
              <a:rPr lang="en-US" dirty="0" smtClean="0"/>
              <a:t>Cannot detect when two bits in error in the same position.</a:t>
            </a:r>
          </a:p>
          <a:p>
            <a:r>
              <a:rPr lang="en-US" dirty="0" smtClean="0"/>
              <a:t>Example (binary). </a:t>
            </a:r>
            <a:r>
              <a:rPr lang="en-US" dirty="0" smtClean="0">
                <a:hlinkClick r:id="rId2"/>
              </a:rPr>
              <a:t>Link</a:t>
            </a:r>
            <a:r>
              <a:rPr lang="en-US" dirty="0" smtClean="0"/>
              <a:t>.</a:t>
            </a:r>
          </a:p>
          <a:p>
            <a:r>
              <a:rPr lang="en-US" dirty="0" smtClean="0"/>
              <a:t>Example (</a:t>
            </a:r>
            <a:r>
              <a:rPr lang="en-US" dirty="0" err="1" smtClean="0"/>
              <a:t>int</a:t>
            </a:r>
            <a:r>
              <a:rPr lang="en-US" dirty="0" smtClean="0"/>
              <a:t>). </a:t>
            </a:r>
            <a:r>
              <a:rPr lang="en-US" dirty="0" smtClean="0">
                <a:hlinkClick r:id="rId3"/>
              </a:rPr>
              <a:t>Link</a:t>
            </a:r>
            <a:r>
              <a:rPr lang="en-US" dirty="0" smtClean="0"/>
              <a:t>.</a:t>
            </a:r>
            <a:endParaRPr lang="en-US" dirty="0"/>
          </a:p>
        </p:txBody>
      </p:sp>
      <p:pic>
        <p:nvPicPr>
          <p:cNvPr id="6" name="Picture 5"/>
          <p:cNvPicPr>
            <a:picLocks noChangeAspect="1"/>
          </p:cNvPicPr>
          <p:nvPr/>
        </p:nvPicPr>
        <p:blipFill>
          <a:blip r:embed="rId4"/>
          <a:stretch>
            <a:fillRect/>
          </a:stretch>
        </p:blipFill>
        <p:spPr>
          <a:xfrm>
            <a:off x="6862102" y="1027906"/>
            <a:ext cx="14616638" cy="4828223"/>
          </a:xfrm>
          <a:prstGeom prst="rect">
            <a:avLst/>
          </a:prstGeom>
        </p:spPr>
      </p:pic>
      <p:pic>
        <p:nvPicPr>
          <p:cNvPr id="7" name="Picture 6"/>
          <p:cNvPicPr>
            <a:picLocks noChangeAspect="1"/>
          </p:cNvPicPr>
          <p:nvPr/>
        </p:nvPicPr>
        <p:blipFill>
          <a:blip r:embed="rId5"/>
          <a:stretch>
            <a:fillRect/>
          </a:stretch>
        </p:blipFill>
        <p:spPr>
          <a:xfrm>
            <a:off x="5414424" y="5544489"/>
            <a:ext cx="1841500" cy="623280"/>
          </a:xfrm>
          <a:prstGeom prst="rect">
            <a:avLst/>
          </a:prstGeom>
        </p:spPr>
      </p:pic>
    </p:spTree>
    <p:extLst>
      <p:ext uri="{BB962C8B-B14F-4D97-AF65-F5344CB8AC3E}">
        <p14:creationId xmlns:p14="http://schemas.microsoft.com/office/powerpoint/2010/main" val="1099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3" name="Picture 2"/>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1060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6449" y="497039"/>
            <a:ext cx="10579101" cy="5863921"/>
          </a:xfrm>
          <a:prstGeom prst="rect">
            <a:avLst/>
          </a:prstGeom>
        </p:spPr>
      </p:pic>
    </p:spTree>
    <p:extLst>
      <p:ext uri="{BB962C8B-B14F-4D97-AF65-F5344CB8AC3E}">
        <p14:creationId xmlns:p14="http://schemas.microsoft.com/office/powerpoint/2010/main" val="181015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Cyclic redundancy checking (CRC)</a:t>
            </a:r>
          </a:p>
        </p:txBody>
      </p:sp>
      <p:sp>
        <p:nvSpPr>
          <p:cNvPr id="3" name="Content Placeholder 2"/>
          <p:cNvSpPr>
            <a:spLocks noGrp="1"/>
          </p:cNvSpPr>
          <p:nvPr>
            <p:ph idx="1"/>
          </p:nvPr>
        </p:nvSpPr>
        <p:spPr/>
        <p:txBody>
          <a:bodyPr/>
          <a:lstStyle/>
          <a:p>
            <a:pPr marL="0" indent="0">
              <a:buNone/>
            </a:pPr>
            <a:r>
              <a:rPr lang="en-US" b="1" dirty="0" smtClean="0">
                <a:solidFill>
                  <a:srgbClr val="C00000"/>
                </a:solidFill>
              </a:rPr>
              <a:t>Example: </a:t>
            </a:r>
            <a:r>
              <a:rPr lang="en-US" dirty="0" smtClean="0"/>
              <a:t>We have 32, and make it divisible by 9, we add a ‘0’ to make ‘320’, and now divide by 9, to give 35 remainder 4. So lets add ‘4’ to make 324. Now when it is received we divide by 9, and if the answer is zero, there are no errors, and we can ignore the last digit.</a:t>
            </a:r>
            <a:endParaRPr lang="en-US" dirty="0"/>
          </a:p>
        </p:txBody>
      </p:sp>
      <p:sp>
        <p:nvSpPr>
          <p:cNvPr id="4" name="Rectangle 3"/>
          <p:cNvSpPr/>
          <p:nvPr/>
        </p:nvSpPr>
        <p:spPr>
          <a:xfrm>
            <a:off x="1391797" y="4174911"/>
            <a:ext cx="4704203" cy="369332"/>
          </a:xfrm>
          <a:prstGeom prst="rect">
            <a:avLst/>
          </a:prstGeom>
        </p:spPr>
        <p:txBody>
          <a:bodyPr wrap="square">
            <a:spAutoFit/>
          </a:bodyPr>
          <a:lstStyle/>
          <a:p>
            <a:r>
              <a:rPr lang="en-US" dirty="0" smtClean="0">
                <a:latin typeface="AGaramond"/>
                <a:ea typeface="Times New Roman" panose="02020603050405020304" pitchFamily="18" charset="0"/>
                <a:cs typeface="Times New Roman" panose="02020603050405020304" pitchFamily="18" charset="0"/>
              </a:rPr>
              <a:t>CRC-CCITT: </a:t>
            </a:r>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16</a:t>
            </a:r>
            <a:r>
              <a:rPr lang="en-US" dirty="0" smtClean="0">
                <a:latin typeface="AGaramond"/>
                <a:ea typeface="Times New Roman" panose="02020603050405020304" pitchFamily="18" charset="0"/>
                <a:cs typeface="Times New Roman" panose="02020603050405020304" pitchFamily="18" charset="0"/>
              </a:rPr>
              <a:t>+</a:t>
            </a:r>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12</a:t>
            </a:r>
            <a:r>
              <a:rPr lang="en-US" dirty="0" smtClean="0">
                <a:latin typeface="AGaramond"/>
                <a:ea typeface="Times New Roman" panose="02020603050405020304" pitchFamily="18" charset="0"/>
                <a:cs typeface="Times New Roman" panose="02020603050405020304" pitchFamily="18" charset="0"/>
              </a:rPr>
              <a:t>+</a:t>
            </a:r>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5</a:t>
            </a:r>
            <a:r>
              <a:rPr lang="en-US" dirty="0" smtClean="0">
                <a:latin typeface="AGaramond"/>
                <a:ea typeface="Times New Roman" panose="02020603050405020304" pitchFamily="18" charset="0"/>
                <a:cs typeface="Times New Roman" panose="02020603050405020304" pitchFamily="18" charset="0"/>
              </a:rPr>
              <a:t>+1</a:t>
            </a:r>
            <a:endParaRPr lang="en-US" dirty="0"/>
          </a:p>
        </p:txBody>
      </p:sp>
      <p:sp>
        <p:nvSpPr>
          <p:cNvPr id="5" name="Rectangle 4"/>
          <p:cNvSpPr/>
          <p:nvPr/>
        </p:nvSpPr>
        <p:spPr>
          <a:xfrm>
            <a:off x="5310130" y="4001294"/>
            <a:ext cx="6163019" cy="2031325"/>
          </a:xfrm>
          <a:prstGeom prst="rect">
            <a:avLst/>
          </a:prstGeom>
        </p:spPr>
        <p:txBody>
          <a:bodyPr wrap="square">
            <a:spAutoFit/>
          </a:bodyPr>
          <a:lstStyle/>
          <a:p>
            <a:pPr marL="285750" indent="-285750">
              <a:buFont typeface="Arial" panose="020B0604020202020204" pitchFamily="34" charset="0"/>
              <a:buChar char="•"/>
            </a:pPr>
            <a:r>
              <a:rPr lang="en-US" dirty="0" smtClean="0"/>
              <a:t>The </a:t>
            </a:r>
            <a:r>
              <a:rPr lang="en-US" dirty="0"/>
              <a:t>error correction code is 16 bits long and is the remainder of the data message polynomial G(x) divided by the generator polynomial P(x) </a:t>
            </a:r>
            <a:r>
              <a:rPr lang="en-US" dirty="0" smtClean="0"/>
              <a:t>(</a:t>
            </a:r>
            <a:r>
              <a:rPr lang="en-US" i="1" dirty="0">
                <a:latin typeface="AGaramond"/>
                <a:ea typeface="Times New Roman" panose="02020603050405020304" pitchFamily="18" charset="0"/>
                <a:cs typeface="Times New Roman" panose="02020603050405020304" pitchFamily="18" charset="0"/>
              </a:rPr>
              <a:t>x</a:t>
            </a:r>
            <a:r>
              <a:rPr lang="en-US" baseline="30000" dirty="0">
                <a:latin typeface="AGaramond"/>
                <a:ea typeface="Times New Roman" panose="02020603050405020304" pitchFamily="18" charset="0"/>
                <a:cs typeface="Times New Roman" panose="02020603050405020304" pitchFamily="18" charset="0"/>
              </a:rPr>
              <a:t>16</a:t>
            </a:r>
            <a:r>
              <a:rPr lang="en-US" dirty="0">
                <a:latin typeface="AGaramond"/>
                <a:ea typeface="Times New Roman" panose="02020603050405020304" pitchFamily="18" charset="0"/>
                <a:cs typeface="Times New Roman" panose="02020603050405020304" pitchFamily="18" charset="0"/>
              </a:rPr>
              <a:t>+</a:t>
            </a:r>
            <a:r>
              <a:rPr lang="en-US" i="1" dirty="0">
                <a:latin typeface="AGaramond"/>
                <a:ea typeface="Times New Roman" panose="02020603050405020304" pitchFamily="18" charset="0"/>
                <a:cs typeface="Times New Roman" panose="02020603050405020304" pitchFamily="18" charset="0"/>
              </a:rPr>
              <a:t>x</a:t>
            </a:r>
            <a:r>
              <a:rPr lang="en-US" baseline="30000" dirty="0">
                <a:latin typeface="AGaramond"/>
                <a:ea typeface="Times New Roman" panose="02020603050405020304" pitchFamily="18" charset="0"/>
                <a:cs typeface="Times New Roman" panose="02020603050405020304" pitchFamily="18" charset="0"/>
              </a:rPr>
              <a:t>12</a:t>
            </a:r>
            <a:r>
              <a:rPr lang="en-US" dirty="0">
                <a:latin typeface="AGaramond"/>
                <a:ea typeface="Times New Roman" panose="02020603050405020304" pitchFamily="18" charset="0"/>
                <a:cs typeface="Times New Roman" panose="02020603050405020304" pitchFamily="18" charset="0"/>
              </a:rPr>
              <a:t>+</a:t>
            </a:r>
            <a:r>
              <a:rPr lang="en-US" i="1" dirty="0">
                <a:latin typeface="AGaramond"/>
                <a:ea typeface="Times New Roman" panose="02020603050405020304" pitchFamily="18" charset="0"/>
                <a:cs typeface="Times New Roman" panose="02020603050405020304" pitchFamily="18" charset="0"/>
              </a:rPr>
              <a:t>x</a:t>
            </a:r>
            <a:r>
              <a:rPr lang="en-US" baseline="30000" dirty="0">
                <a:latin typeface="AGaramond"/>
                <a:ea typeface="Times New Roman" panose="02020603050405020304" pitchFamily="18" charset="0"/>
                <a:cs typeface="Times New Roman" panose="02020603050405020304" pitchFamily="18" charset="0"/>
              </a:rPr>
              <a:t>5</a:t>
            </a:r>
            <a:r>
              <a:rPr lang="en-US" dirty="0">
                <a:latin typeface="AGaramond"/>
                <a:ea typeface="Times New Roman" panose="02020603050405020304" pitchFamily="18" charset="0"/>
                <a:cs typeface="Times New Roman" panose="02020603050405020304" pitchFamily="18" charset="0"/>
              </a:rPr>
              <a:t>+1</a:t>
            </a:r>
            <a:r>
              <a:rPr lang="en-US" dirty="0" smtClean="0"/>
              <a:t>, </a:t>
            </a:r>
            <a:r>
              <a:rPr lang="en-US" dirty="0"/>
              <a:t>i.e. 10001000000100001). </a:t>
            </a:r>
          </a:p>
          <a:p>
            <a:pPr marL="285750" indent="-285750">
              <a:buFont typeface="Arial" panose="020B0604020202020204" pitchFamily="34" charset="0"/>
              <a:buChar char="•"/>
            </a:pPr>
            <a:r>
              <a:rPr lang="en-US" dirty="0"/>
              <a:t>The quotient is discarded and the remainder is truncated to 16 bits. This is then appended to the message as the coded word. </a:t>
            </a:r>
          </a:p>
        </p:txBody>
      </p:sp>
      <p:sp>
        <p:nvSpPr>
          <p:cNvPr id="6" name="Rectangle 5"/>
          <p:cNvSpPr/>
          <p:nvPr/>
        </p:nvSpPr>
        <p:spPr>
          <a:xfrm>
            <a:off x="1794831" y="5103765"/>
            <a:ext cx="4704203" cy="369332"/>
          </a:xfrm>
          <a:prstGeom prst="rect">
            <a:avLst/>
          </a:prstGeom>
        </p:spPr>
        <p:txBody>
          <a:bodyPr wrap="square">
            <a:spAutoFit/>
          </a:bodyPr>
          <a:lstStyle/>
          <a:p>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16</a:t>
            </a:r>
            <a:r>
              <a:rPr lang="en-US" dirty="0" smtClean="0">
                <a:latin typeface="AGaramond"/>
                <a:ea typeface="Times New Roman" panose="02020603050405020304" pitchFamily="18" charset="0"/>
                <a:cs typeface="Times New Roman" panose="02020603050405020304" pitchFamily="18" charset="0"/>
              </a:rPr>
              <a:t>+</a:t>
            </a:r>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12</a:t>
            </a:r>
            <a:r>
              <a:rPr lang="en-US" dirty="0" smtClean="0">
                <a:latin typeface="AGaramond"/>
                <a:ea typeface="Times New Roman" panose="02020603050405020304" pitchFamily="18" charset="0"/>
                <a:cs typeface="Times New Roman" panose="02020603050405020304" pitchFamily="18" charset="0"/>
              </a:rPr>
              <a:t>+</a:t>
            </a:r>
            <a:r>
              <a:rPr lang="en-US" i="1" dirty="0" smtClean="0">
                <a:latin typeface="AGaramond"/>
                <a:ea typeface="Times New Roman" panose="02020603050405020304" pitchFamily="18" charset="0"/>
                <a:cs typeface="Times New Roman" panose="02020603050405020304" pitchFamily="18" charset="0"/>
              </a:rPr>
              <a:t>x</a:t>
            </a:r>
            <a:r>
              <a:rPr lang="en-US" baseline="30000" dirty="0" smtClean="0">
                <a:latin typeface="AGaramond"/>
                <a:ea typeface="Times New Roman" panose="02020603050405020304" pitchFamily="18" charset="0"/>
                <a:cs typeface="Times New Roman" panose="02020603050405020304" pitchFamily="18" charset="0"/>
              </a:rPr>
              <a:t>5</a:t>
            </a:r>
            <a:r>
              <a:rPr lang="en-US" dirty="0" smtClean="0">
                <a:latin typeface="AGaramond"/>
                <a:ea typeface="Times New Roman" panose="02020603050405020304" pitchFamily="18" charset="0"/>
                <a:cs typeface="Times New Roman" panose="02020603050405020304" pitchFamily="18" charset="0"/>
              </a:rPr>
              <a:t>+1  G(x)</a:t>
            </a:r>
            <a:endParaRPr lang="en-US" dirty="0"/>
          </a:p>
        </p:txBody>
      </p:sp>
      <p:cxnSp>
        <p:nvCxnSpPr>
          <p:cNvPr id="8" name="Straight Connector 7"/>
          <p:cNvCxnSpPr/>
          <p:nvPr/>
        </p:nvCxnSpPr>
        <p:spPr>
          <a:xfrm flipV="1">
            <a:off x="3190301" y="5103765"/>
            <a:ext cx="0" cy="369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90301" y="5103765"/>
            <a:ext cx="72068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65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CRC Example</a:t>
            </a:r>
            <a:endParaRPr lang="en-US" dirty="0"/>
          </a:p>
        </p:txBody>
      </p:sp>
      <p:sp>
        <p:nvSpPr>
          <p:cNvPr id="3" name="Content Placeholder 2"/>
          <p:cNvSpPr>
            <a:spLocks noGrp="1"/>
          </p:cNvSpPr>
          <p:nvPr>
            <p:ph idx="1"/>
          </p:nvPr>
        </p:nvSpPr>
        <p:spPr/>
        <p:txBody>
          <a:bodyPr/>
          <a:lstStyle/>
          <a:p>
            <a:r>
              <a:rPr lang="en-US" dirty="0" smtClean="0"/>
              <a:t>Example. </a:t>
            </a:r>
            <a:r>
              <a:rPr lang="en-US" dirty="0" smtClean="0">
                <a:hlinkClick r:id="rId2"/>
              </a:rPr>
              <a:t>Link</a:t>
            </a:r>
            <a:r>
              <a:rPr lang="en-US" dirty="0" smtClean="0"/>
              <a:t>.</a:t>
            </a:r>
            <a:endParaRPr lang="en-US" dirty="0"/>
          </a:p>
        </p:txBody>
      </p:sp>
      <p:pic>
        <p:nvPicPr>
          <p:cNvPr id="5" name="Picture 4"/>
          <p:cNvPicPr>
            <a:picLocks noChangeAspect="1"/>
          </p:cNvPicPr>
          <p:nvPr/>
        </p:nvPicPr>
        <p:blipFill>
          <a:blip r:embed="rId3"/>
          <a:stretch>
            <a:fillRect/>
          </a:stretch>
        </p:blipFill>
        <p:spPr>
          <a:xfrm>
            <a:off x="666725" y="2627115"/>
            <a:ext cx="7662143" cy="36847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598" y="1447552"/>
            <a:ext cx="2484575" cy="4192719"/>
          </a:xfrm>
          <a:prstGeom prst="rect">
            <a:avLst/>
          </a:prstGeom>
        </p:spPr>
      </p:pic>
      <p:sp>
        <p:nvSpPr>
          <p:cNvPr id="23" name="TextBox 22"/>
          <p:cNvSpPr txBox="1"/>
          <p:nvPr/>
        </p:nvSpPr>
        <p:spPr>
          <a:xfrm>
            <a:off x="9893147" y="5807631"/>
            <a:ext cx="1111394" cy="369332"/>
          </a:xfrm>
          <a:prstGeom prst="rect">
            <a:avLst/>
          </a:prstGeom>
          <a:noFill/>
        </p:spPr>
        <p:txBody>
          <a:bodyPr wrap="none" rtlCol="0">
            <a:spAutoFit/>
          </a:bodyPr>
          <a:lstStyle/>
          <a:p>
            <a:r>
              <a:rPr lang="en-US" dirty="0" smtClean="0"/>
              <a:t>Figure 5.3</a:t>
            </a:r>
            <a:endParaRPr lang="en-US" dirty="0"/>
          </a:p>
        </p:txBody>
      </p:sp>
    </p:spTree>
    <p:extLst>
      <p:ext uri="{BB962C8B-B14F-4D97-AF65-F5344CB8AC3E}">
        <p14:creationId xmlns:p14="http://schemas.microsoft.com/office/powerpoint/2010/main" val="264381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CRC (Receiving)</a:t>
            </a:r>
            <a:endParaRPr lang="en-US" dirty="0"/>
          </a:p>
        </p:txBody>
      </p:sp>
      <p:sp>
        <p:nvSpPr>
          <p:cNvPr id="3" name="Content Placeholder 2"/>
          <p:cNvSpPr>
            <a:spLocks noGrp="1"/>
          </p:cNvSpPr>
          <p:nvPr>
            <p:ph idx="1"/>
          </p:nvPr>
        </p:nvSpPr>
        <p:spPr/>
        <p:txBody>
          <a:bodyPr/>
          <a:lstStyle/>
          <a:p>
            <a:r>
              <a:rPr lang="en-US" dirty="0" smtClean="0"/>
              <a:t>Example. </a:t>
            </a:r>
            <a:r>
              <a:rPr lang="en-US" dirty="0" smtClean="0">
                <a:hlinkClick r:id="rId2"/>
              </a:rPr>
              <a:t>Link</a:t>
            </a:r>
            <a:r>
              <a:rPr lang="en-US" dirty="0" smtClean="0"/>
              <a:t>.</a:t>
            </a:r>
            <a:endParaRPr lang="en-US" dirty="0"/>
          </a:p>
        </p:txBody>
      </p:sp>
      <p:pic>
        <p:nvPicPr>
          <p:cNvPr id="5" name="Picture 4"/>
          <p:cNvPicPr>
            <a:picLocks noChangeAspect="1"/>
          </p:cNvPicPr>
          <p:nvPr/>
        </p:nvPicPr>
        <p:blipFill>
          <a:blip r:embed="rId3"/>
          <a:stretch>
            <a:fillRect/>
          </a:stretch>
        </p:blipFill>
        <p:spPr>
          <a:xfrm>
            <a:off x="666725" y="2627115"/>
            <a:ext cx="7662143" cy="36847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4512" y="1175634"/>
            <a:ext cx="2700763" cy="4311460"/>
          </a:xfrm>
          <a:prstGeom prst="rect">
            <a:avLst/>
          </a:prstGeom>
        </p:spPr>
      </p:pic>
      <p:cxnSp>
        <p:nvCxnSpPr>
          <p:cNvPr id="8" name="Straight Arrow Connector 7"/>
          <p:cNvCxnSpPr/>
          <p:nvPr/>
        </p:nvCxnSpPr>
        <p:spPr>
          <a:xfrm flipV="1">
            <a:off x="2082188" y="1938969"/>
            <a:ext cx="7601639" cy="4237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333822" y="5122843"/>
            <a:ext cx="782197" cy="364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870025" y="6152565"/>
            <a:ext cx="1057790" cy="369332"/>
          </a:xfrm>
          <a:prstGeom prst="rect">
            <a:avLst/>
          </a:prstGeom>
          <a:noFill/>
        </p:spPr>
        <p:txBody>
          <a:bodyPr wrap="none" rtlCol="0">
            <a:spAutoFit/>
          </a:bodyPr>
          <a:lstStyle/>
          <a:p>
            <a:r>
              <a:rPr lang="en-US" dirty="0" smtClean="0"/>
              <a:t>No error!</a:t>
            </a:r>
            <a:endParaRPr lang="en-US" dirty="0"/>
          </a:p>
        </p:txBody>
      </p:sp>
      <p:cxnSp>
        <p:nvCxnSpPr>
          <p:cNvPr id="12" name="Straight Arrow Connector 11"/>
          <p:cNvCxnSpPr>
            <a:endCxn id="9" idx="2"/>
          </p:cNvCxnSpPr>
          <p:nvPr/>
        </p:nvCxnSpPr>
        <p:spPr>
          <a:xfrm flipV="1">
            <a:off x="10604310" y="5487094"/>
            <a:ext cx="120611" cy="572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6745" y="5946802"/>
            <a:ext cx="1349245" cy="364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25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LRC/VRC</a:t>
            </a:r>
            <a:endParaRPr lang="en-US" dirty="0"/>
          </a:p>
        </p:txBody>
      </p:sp>
      <p:sp>
        <p:nvSpPr>
          <p:cNvPr id="3" name="Content Placeholder 2"/>
          <p:cNvSpPr>
            <a:spLocks noGrp="1"/>
          </p:cNvSpPr>
          <p:nvPr>
            <p:ph idx="1"/>
          </p:nvPr>
        </p:nvSpPr>
        <p:spPr/>
        <p:txBody>
          <a:bodyPr/>
          <a:lstStyle/>
          <a:p>
            <a:r>
              <a:rPr lang="en-US" dirty="0" smtClean="0">
                <a:hlinkClick r:id="rId2"/>
              </a:rPr>
              <a:t>Link</a:t>
            </a:r>
            <a:r>
              <a:rPr lang="en-US" dirty="0" smtClean="0"/>
              <a:t>.</a:t>
            </a:r>
            <a:endParaRPr lang="en-US" dirty="0"/>
          </a:p>
        </p:txBody>
      </p:sp>
      <p:pic>
        <p:nvPicPr>
          <p:cNvPr id="6" name="Picture 5"/>
          <p:cNvPicPr>
            <a:picLocks noChangeAspect="1"/>
          </p:cNvPicPr>
          <p:nvPr/>
        </p:nvPicPr>
        <p:blipFill>
          <a:blip r:embed="rId3"/>
          <a:stretch>
            <a:fillRect/>
          </a:stretch>
        </p:blipFill>
        <p:spPr>
          <a:xfrm>
            <a:off x="135287" y="2139523"/>
            <a:ext cx="11838850" cy="4172377"/>
          </a:xfrm>
          <a:prstGeom prst="rect">
            <a:avLst/>
          </a:prstGeom>
        </p:spPr>
      </p:pic>
    </p:spTree>
    <p:extLst>
      <p:ext uri="{BB962C8B-B14F-4D97-AF65-F5344CB8AC3E}">
        <p14:creationId xmlns:p14="http://schemas.microsoft.com/office/powerpoint/2010/main" val="213145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140366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Codes</a:t>
            </a:r>
            <a:endParaRPr lang="en-US" dirty="0"/>
          </a:p>
        </p:txBody>
      </p:sp>
      <p:sp>
        <p:nvSpPr>
          <p:cNvPr id="3" name="Content Placeholder 2"/>
          <p:cNvSpPr>
            <a:spLocks noGrp="1"/>
          </p:cNvSpPr>
          <p:nvPr>
            <p:ph idx="1"/>
          </p:nvPr>
        </p:nvSpPr>
        <p:spPr/>
        <p:txBody>
          <a:bodyPr/>
          <a:lstStyle/>
          <a:p>
            <a:pPr marL="0" indent="0">
              <a:buNone/>
            </a:pPr>
            <a:r>
              <a:rPr lang="en-US" dirty="0" smtClean="0"/>
              <a:t>Error correction: 	</a:t>
            </a:r>
            <a:r>
              <a:rPr lang="en-US" i="1" dirty="0" smtClean="0"/>
              <a:t>m</a:t>
            </a:r>
            <a:r>
              <a:rPr lang="en-US" dirty="0" smtClean="0"/>
              <a:t> </a:t>
            </a:r>
            <a:r>
              <a:rPr lang="en-US" dirty="0"/>
              <a:t>is number of bits in the data symbol</a:t>
            </a:r>
          </a:p>
          <a:p>
            <a:pPr marL="0" indent="0">
              <a:buNone/>
            </a:pPr>
            <a:r>
              <a:rPr lang="en-US" dirty="0"/>
              <a:t>			</a:t>
            </a:r>
            <a:r>
              <a:rPr lang="en-US" i="1" dirty="0"/>
              <a:t>n</a:t>
            </a:r>
            <a:r>
              <a:rPr lang="en-US" dirty="0"/>
              <a:t> is number of Hamming </a:t>
            </a:r>
            <a:r>
              <a:rPr lang="en-US" dirty="0" smtClean="0"/>
              <a:t>bits</a:t>
            </a:r>
          </a:p>
          <a:p>
            <a:pPr marL="0" indent="0">
              <a:buNone/>
            </a:pPr>
            <a:endParaRPr lang="en-US" dirty="0"/>
          </a:p>
          <a:p>
            <a:pPr marL="0" indent="0">
              <a:buNone/>
            </a:pPr>
            <a:endParaRPr lang="en-US" dirty="0" smtClean="0"/>
          </a:p>
          <a:p>
            <a:pPr marL="0" indent="0">
              <a:buNone/>
            </a:pPr>
            <a:r>
              <a:rPr lang="en-US" dirty="0" err="1" smtClean="0"/>
              <a:t>Eg</a:t>
            </a:r>
            <a:r>
              <a:rPr lang="en-US" dirty="0" smtClean="0"/>
              <a:t> if we have 4 bits (</a:t>
            </a:r>
            <a:r>
              <a:rPr lang="en-US" i="1" dirty="0" smtClean="0"/>
              <a:t>m</a:t>
            </a:r>
            <a:r>
              <a:rPr lang="en-US" dirty="0" smtClean="0"/>
              <a:t>=4). Then to correct we need </a:t>
            </a:r>
            <a:r>
              <a:rPr lang="en-US" i="1" dirty="0" smtClean="0"/>
              <a:t>n</a:t>
            </a:r>
            <a:r>
              <a:rPr lang="en-US" dirty="0" smtClean="0"/>
              <a:t>=3 (as 8 is greater than or equal to 4+3+1).</a:t>
            </a:r>
          </a:p>
          <a:p>
            <a:pPr marL="0" indent="0">
              <a:buNone/>
            </a:pPr>
            <a:endParaRPr lang="en-US" dirty="0"/>
          </a:p>
          <a:p>
            <a:pPr marL="0" indent="0">
              <a:buNone/>
            </a:pPr>
            <a:r>
              <a:rPr lang="en-US" dirty="0" smtClean="0"/>
              <a:t>How many error correcting bits would be need for 5 bits?</a:t>
            </a:r>
          </a:p>
          <a:p>
            <a:pPr marL="0" indent="0">
              <a:buNone/>
            </a:pPr>
            <a:endParaRPr lang="en-US" dirty="0"/>
          </a:p>
          <a:p>
            <a:endParaRPr lang="en-US" dirty="0"/>
          </a:p>
        </p:txBody>
      </p:sp>
      <p:sp>
        <p:nvSpPr>
          <p:cNvPr id="4" name="Rectangle 2"/>
          <p:cNvSpPr>
            <a:spLocks noChangeArrowheads="1"/>
          </p:cNvSpPr>
          <p:nvPr/>
        </p:nvSpPr>
        <p:spPr bwMode="auto">
          <a:xfrm>
            <a:off x="4428780" y="1690687"/>
            <a:ext cx="263718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24080688"/>
              </p:ext>
            </p:extLst>
          </p:nvPr>
        </p:nvGraphicFramePr>
        <p:xfrm>
          <a:off x="7271133" y="2660172"/>
          <a:ext cx="3520440" cy="914400"/>
        </p:xfrm>
        <a:graphic>
          <a:graphicData uri="http://schemas.openxmlformats.org/presentationml/2006/ole">
            <mc:AlternateContent xmlns:mc="http://schemas.openxmlformats.org/markup-compatibility/2006">
              <mc:Choice xmlns:v="urn:schemas-microsoft-com:vml" Requires="v">
                <p:oleObj spid="_x0000_s1036" name="Equation" r:id="rId3" imgW="736600" imgH="190500" progId="Equation.3">
                  <p:embed/>
                </p:oleObj>
              </mc:Choice>
              <mc:Fallback>
                <p:oleObj name="Equation" r:id="rId3" imgW="736600" imgH="1905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133" y="2660172"/>
                        <a:ext cx="3520440" cy="914400"/>
                      </a:xfrm>
                      <a:prstGeom prst="rect">
                        <a:avLst/>
                      </a:prstGeom>
                      <a:noFill/>
                    </p:spPr>
                  </p:pic>
                </p:oleObj>
              </mc:Fallback>
            </mc:AlternateContent>
          </a:graphicData>
        </a:graphic>
      </p:graphicFrame>
    </p:spTree>
    <p:extLst>
      <p:ext uri="{BB962C8B-B14F-4D97-AF65-F5344CB8AC3E}">
        <p14:creationId xmlns:p14="http://schemas.microsoft.com/office/powerpoint/2010/main" val="73256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107400" y="1690688"/>
            <a:ext cx="14572493" cy="1405341"/>
          </a:xfrm>
          <a:prstGeom prst="rect">
            <a:avLst/>
          </a:prstGeom>
        </p:spPr>
      </p:pic>
      <p:pic>
        <p:nvPicPr>
          <p:cNvPr id="7" name="Picture 6"/>
          <p:cNvPicPr>
            <a:picLocks noChangeAspect="1"/>
          </p:cNvPicPr>
          <p:nvPr/>
        </p:nvPicPr>
        <p:blipFill>
          <a:blip r:embed="rId3"/>
          <a:stretch>
            <a:fillRect/>
          </a:stretch>
        </p:blipFill>
        <p:spPr>
          <a:xfrm>
            <a:off x="1913672" y="3738684"/>
            <a:ext cx="9069618" cy="1560430"/>
          </a:xfrm>
          <a:prstGeom prst="rect">
            <a:avLst/>
          </a:prstGeom>
        </p:spPr>
      </p:pic>
      <p:cxnSp>
        <p:nvCxnSpPr>
          <p:cNvPr id="9" name="Straight Arrow Connector 8"/>
          <p:cNvCxnSpPr/>
          <p:nvPr/>
        </p:nvCxnSpPr>
        <p:spPr>
          <a:xfrm flipV="1">
            <a:off x="4505899" y="3096029"/>
            <a:ext cx="2313542" cy="10463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38101" y="3096029"/>
            <a:ext cx="2577947" cy="13255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012675" y="3096029"/>
            <a:ext cx="2974554" cy="15310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1491361" y="5591061"/>
            <a:ext cx="9166034" cy="974991"/>
          </a:xfrm>
          <a:prstGeom prst="rect">
            <a:avLst/>
          </a:prstGeom>
        </p:spPr>
      </p:pic>
      <p:cxnSp>
        <p:nvCxnSpPr>
          <p:cNvPr id="16" name="Straight Arrow Connector 15"/>
          <p:cNvCxnSpPr/>
          <p:nvPr/>
        </p:nvCxnSpPr>
        <p:spPr>
          <a:xfrm flipH="1">
            <a:off x="3866920" y="4902506"/>
            <a:ext cx="3227944" cy="6885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216048" y="4974027"/>
            <a:ext cx="110169" cy="6170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748025" y="4902506"/>
            <a:ext cx="2068004" cy="6885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535537" y="4974027"/>
            <a:ext cx="1421176" cy="6170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66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710384" y="2309644"/>
            <a:ext cx="8529793" cy="1691650"/>
          </a:xfrm>
          <a:prstGeom prst="rect">
            <a:avLst/>
          </a:prstGeom>
        </p:spPr>
      </p:pic>
      <p:pic>
        <p:nvPicPr>
          <p:cNvPr id="6" name="Picture 5"/>
          <p:cNvPicPr>
            <a:picLocks noChangeAspect="1"/>
          </p:cNvPicPr>
          <p:nvPr/>
        </p:nvPicPr>
        <p:blipFill>
          <a:blip r:embed="rId3"/>
          <a:stretch>
            <a:fillRect/>
          </a:stretch>
        </p:blipFill>
        <p:spPr>
          <a:xfrm>
            <a:off x="4103989" y="4485313"/>
            <a:ext cx="8611352" cy="1934063"/>
          </a:xfrm>
          <a:prstGeom prst="rect">
            <a:avLst/>
          </a:prstGeom>
        </p:spPr>
      </p:pic>
      <p:sp>
        <p:nvSpPr>
          <p:cNvPr id="7" name="TextBox 6"/>
          <p:cNvSpPr txBox="1"/>
          <p:nvPr/>
        </p:nvSpPr>
        <p:spPr>
          <a:xfrm>
            <a:off x="1388125" y="3873971"/>
            <a:ext cx="994568" cy="369332"/>
          </a:xfrm>
          <a:prstGeom prst="rect">
            <a:avLst/>
          </a:prstGeom>
          <a:noFill/>
        </p:spPr>
        <p:txBody>
          <a:bodyPr wrap="none" rtlCol="0">
            <a:spAutoFit/>
          </a:bodyPr>
          <a:lstStyle/>
          <a:p>
            <a:r>
              <a:rPr lang="en-US" b="1" dirty="0" smtClean="0"/>
              <a:t>No error</a:t>
            </a:r>
            <a:endParaRPr lang="en-US" b="1" dirty="0"/>
          </a:p>
        </p:txBody>
      </p:sp>
      <p:sp>
        <p:nvSpPr>
          <p:cNvPr id="8" name="TextBox 7"/>
          <p:cNvSpPr txBox="1"/>
          <p:nvPr/>
        </p:nvSpPr>
        <p:spPr>
          <a:xfrm>
            <a:off x="7819409" y="3846357"/>
            <a:ext cx="1377685" cy="369332"/>
          </a:xfrm>
          <a:prstGeom prst="rect">
            <a:avLst/>
          </a:prstGeom>
          <a:noFill/>
        </p:spPr>
        <p:txBody>
          <a:bodyPr wrap="none" rtlCol="0">
            <a:spAutoFit/>
          </a:bodyPr>
          <a:lstStyle/>
          <a:p>
            <a:r>
              <a:rPr lang="en-US" b="1" dirty="0" smtClean="0"/>
              <a:t>Error in bit 5</a:t>
            </a:r>
            <a:endParaRPr lang="en-US" b="1" dirty="0"/>
          </a:p>
        </p:txBody>
      </p:sp>
      <p:pic>
        <p:nvPicPr>
          <p:cNvPr id="9" name="Picture 8"/>
          <p:cNvPicPr>
            <a:picLocks noChangeAspect="1"/>
          </p:cNvPicPr>
          <p:nvPr/>
        </p:nvPicPr>
        <p:blipFill>
          <a:blip r:embed="rId4"/>
          <a:stretch>
            <a:fillRect/>
          </a:stretch>
        </p:blipFill>
        <p:spPr>
          <a:xfrm>
            <a:off x="2648132" y="1373505"/>
            <a:ext cx="9166034" cy="974991"/>
          </a:xfrm>
          <a:prstGeom prst="rect">
            <a:avLst/>
          </a:prstGeom>
        </p:spPr>
      </p:pic>
      <p:sp>
        <p:nvSpPr>
          <p:cNvPr id="10" name="Rectangle 9"/>
          <p:cNvSpPr/>
          <p:nvPr/>
        </p:nvSpPr>
        <p:spPr>
          <a:xfrm>
            <a:off x="7282149" y="1670688"/>
            <a:ext cx="418641" cy="4245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2"/>
          </p:cNvCxnSpPr>
          <p:nvPr/>
        </p:nvCxnSpPr>
        <p:spPr>
          <a:xfrm>
            <a:off x="7491470" y="2095249"/>
            <a:ext cx="1556996" cy="33570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30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a:t>
            </a:r>
            <a:endParaRPr lang="en-US" dirty="0"/>
          </a:p>
        </p:txBody>
      </p:sp>
      <p:sp>
        <p:nvSpPr>
          <p:cNvPr id="3" name="Content Placeholder 2"/>
          <p:cNvSpPr>
            <a:spLocks noGrp="1"/>
          </p:cNvSpPr>
          <p:nvPr>
            <p:ph idx="1"/>
          </p:nvPr>
        </p:nvSpPr>
        <p:spPr/>
        <p:txBody>
          <a:bodyPr/>
          <a:lstStyle/>
          <a:p>
            <a:pPr marL="0" indent="0">
              <a:buNone/>
            </a:pPr>
            <a:r>
              <a:rPr lang="en-US" dirty="0" smtClean="0"/>
              <a:t>Sending:</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Receiving:</a:t>
            </a:r>
            <a:endParaRPr lang="en-US" dirty="0"/>
          </a:p>
        </p:txBody>
      </p:sp>
      <p:pic>
        <p:nvPicPr>
          <p:cNvPr id="9" name="Picture 8"/>
          <p:cNvPicPr>
            <a:picLocks noChangeAspect="1"/>
          </p:cNvPicPr>
          <p:nvPr/>
        </p:nvPicPr>
        <p:blipFill>
          <a:blip r:embed="rId2"/>
          <a:stretch>
            <a:fillRect/>
          </a:stretch>
        </p:blipFill>
        <p:spPr>
          <a:xfrm>
            <a:off x="1325121" y="2172494"/>
            <a:ext cx="10531391" cy="1828800"/>
          </a:xfrm>
          <a:prstGeom prst="rect">
            <a:avLst/>
          </a:prstGeom>
        </p:spPr>
      </p:pic>
      <p:pic>
        <p:nvPicPr>
          <p:cNvPr id="11" name="Picture 10"/>
          <p:cNvPicPr>
            <a:picLocks noChangeAspect="1"/>
          </p:cNvPicPr>
          <p:nvPr/>
        </p:nvPicPr>
        <p:blipFill>
          <a:blip r:embed="rId3"/>
          <a:stretch>
            <a:fillRect/>
          </a:stretch>
        </p:blipFill>
        <p:spPr>
          <a:xfrm>
            <a:off x="1325121" y="4751221"/>
            <a:ext cx="10933650" cy="1425742"/>
          </a:xfrm>
          <a:prstGeom prst="rect">
            <a:avLst/>
          </a:prstGeom>
        </p:spPr>
      </p:pic>
    </p:spTree>
    <p:extLst>
      <p:ext uri="{BB962C8B-B14F-4D97-AF65-F5344CB8AC3E}">
        <p14:creationId xmlns:p14="http://schemas.microsoft.com/office/powerpoint/2010/main" val="243468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Modulo-2</a:t>
            </a:r>
            <a:endParaRPr lang="en-US" b="1" dirty="0">
              <a:solidFill>
                <a:srgbClr val="C00000"/>
              </a:solidFill>
            </a:endParaRPr>
          </a:p>
        </p:txBody>
      </p:sp>
      <p:sp>
        <p:nvSpPr>
          <p:cNvPr id="4" name="Content Placeholder 3"/>
          <p:cNvSpPr>
            <a:spLocks noGrp="1"/>
          </p:cNvSpPr>
          <p:nvPr>
            <p:ph idx="1"/>
          </p:nvPr>
        </p:nvSpPr>
        <p:spPr/>
        <p:txBody>
          <a:bodyPr>
            <a:normAutofit fontScale="85000" lnSpcReduction="20000"/>
          </a:bodyPr>
          <a:lstStyle/>
          <a:p>
            <a:pPr marL="0" indent="0">
              <a:buNone/>
            </a:pPr>
            <a:r>
              <a:rPr lang="en-US" dirty="0"/>
              <a:t>Digital coding uses modulo-2 arithmetic where addition becomes the following operations</a:t>
            </a:r>
            <a:r>
              <a:rPr lang="en-US" dirty="0" smtClean="0"/>
              <a:t>:</a:t>
            </a:r>
            <a:endParaRPr lang="en-US" dirty="0"/>
          </a:p>
          <a:p>
            <a:r>
              <a:rPr lang="en-US" dirty="0"/>
              <a:t>	0+0=0						1+1=0</a:t>
            </a:r>
          </a:p>
          <a:p>
            <a:r>
              <a:rPr lang="en-US" dirty="0"/>
              <a:t>	0+1=1						</a:t>
            </a:r>
            <a:r>
              <a:rPr lang="en-US" dirty="0" smtClean="0"/>
              <a:t>1+0=1</a:t>
            </a:r>
            <a:endParaRPr lang="en-US" dirty="0"/>
          </a:p>
          <a:p>
            <a:pPr marL="0" indent="0">
              <a:buNone/>
            </a:pPr>
            <a:r>
              <a:rPr lang="en-US" dirty="0"/>
              <a:t>It performs the equivalent operation to an exclusive-OR (XOR) function. For modulo-2 arithmetic, subtraction is the same operation as addition</a:t>
            </a:r>
            <a:r>
              <a:rPr lang="en-US" dirty="0" smtClean="0"/>
              <a:t>:</a:t>
            </a:r>
            <a:endParaRPr lang="en-US" dirty="0"/>
          </a:p>
          <a:p>
            <a:r>
              <a:rPr lang="en-US" dirty="0"/>
              <a:t>	0–0=0						1–1=0</a:t>
            </a:r>
          </a:p>
          <a:p>
            <a:r>
              <a:rPr lang="en-US" dirty="0"/>
              <a:t>	0–1=1						1–0=1</a:t>
            </a:r>
          </a:p>
          <a:p>
            <a:pPr marL="0" indent="0">
              <a:buNone/>
            </a:pPr>
            <a:r>
              <a:rPr lang="en-US" dirty="0" smtClean="0"/>
              <a:t>Multiplication </a:t>
            </a:r>
            <a:r>
              <a:rPr lang="en-US" dirty="0"/>
              <a:t>is performed with the following</a:t>
            </a:r>
            <a:r>
              <a:rPr lang="en-US" dirty="0" smtClean="0"/>
              <a:t>:</a:t>
            </a:r>
            <a:endParaRPr lang="en-US" dirty="0"/>
          </a:p>
          <a:p>
            <a:r>
              <a:rPr lang="en-US" dirty="0"/>
              <a:t>	0</a:t>
            </a:r>
            <a:r>
              <a:rPr lang="en-US" dirty="0">
                <a:sym typeface="Symbol" panose="05050102010706020507" pitchFamily="18" charset="2"/>
              </a:rPr>
              <a:t></a:t>
            </a:r>
            <a:r>
              <a:rPr lang="en-US" dirty="0"/>
              <a:t>0=0						0</a:t>
            </a:r>
            <a:r>
              <a:rPr lang="en-US" dirty="0">
                <a:sym typeface="Symbol" panose="05050102010706020507" pitchFamily="18" charset="2"/>
              </a:rPr>
              <a:t></a:t>
            </a:r>
            <a:r>
              <a:rPr lang="en-US" dirty="0"/>
              <a:t>1=0			</a:t>
            </a:r>
          </a:p>
          <a:p>
            <a:r>
              <a:rPr lang="en-US" dirty="0"/>
              <a:t>	1</a:t>
            </a:r>
            <a:r>
              <a:rPr lang="en-US" dirty="0">
                <a:sym typeface="Symbol" panose="05050102010706020507" pitchFamily="18" charset="2"/>
              </a:rPr>
              <a:t></a:t>
            </a:r>
            <a:r>
              <a:rPr lang="en-US" dirty="0"/>
              <a:t>0=0						1</a:t>
            </a:r>
            <a:r>
              <a:rPr lang="en-US" dirty="0">
                <a:sym typeface="Symbol" panose="05050102010706020507" pitchFamily="18" charset="2"/>
              </a:rPr>
              <a:t></a:t>
            </a:r>
            <a:r>
              <a:rPr lang="en-US" dirty="0" smtClean="0"/>
              <a:t>1=1</a:t>
            </a:r>
            <a:endParaRPr lang="en-US" dirty="0"/>
          </a:p>
          <a:p>
            <a:pPr marL="0" indent="0">
              <a:buNone/>
            </a:pPr>
            <a:r>
              <a:rPr lang="en-US" dirty="0"/>
              <a:t>which is an equivalent operation to a logical AND operation. </a:t>
            </a:r>
          </a:p>
          <a:p>
            <a:endParaRPr lang="en-US" dirty="0"/>
          </a:p>
        </p:txBody>
      </p:sp>
      <p:sp>
        <p:nvSpPr>
          <p:cNvPr id="7" name="AutoShape 4" descr="Image result for sine wave"/>
          <p:cNvSpPr>
            <a:spLocks noChangeAspect="1" noChangeArrowheads="1"/>
          </p:cNvSpPr>
          <p:nvPr/>
        </p:nvSpPr>
        <p:spPr bwMode="auto">
          <a:xfrm>
            <a:off x="155575" y="-693738"/>
            <a:ext cx="1809750" cy="144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8"/>
          <p:cNvSpPr>
            <a:spLocks noChangeArrowheads="1"/>
          </p:cNvSpPr>
          <p:nvPr/>
        </p:nvSpPr>
        <p:spPr bwMode="auto">
          <a:xfrm>
            <a:off x="6596529" y="5992531"/>
            <a:ext cx="257057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2900856" y="19175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p:cNvSpPr>
            <a:spLocks noChangeArrowheads="1"/>
          </p:cNvSpPr>
          <p:nvPr/>
        </p:nvSpPr>
        <p:spPr bwMode="auto">
          <a:xfrm>
            <a:off x="2900856" y="31081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Garamond"/>
                <a:ea typeface="Times New Roman" panose="02020603050405020304" pitchFamily="18"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9"/>
          <p:cNvSpPr>
            <a:spLocks noChangeArrowheads="1"/>
          </p:cNvSpPr>
          <p:nvPr/>
        </p:nvSpPr>
        <p:spPr bwMode="auto">
          <a:xfrm>
            <a:off x="1965325" y="5144225"/>
            <a:ext cx="249280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31"/>
          <p:cNvSpPr>
            <a:spLocks noChangeArrowheads="1"/>
          </p:cNvSpPr>
          <p:nvPr/>
        </p:nvSpPr>
        <p:spPr bwMode="auto">
          <a:xfrm>
            <a:off x="3358056" y="1670049"/>
            <a:ext cx="217203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06488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997608" y="2244716"/>
            <a:ext cx="1567575" cy="3241684"/>
          </a:xfrm>
          <a:prstGeom prst="rect">
            <a:avLst/>
          </a:prstGeom>
        </p:spPr>
      </p:pic>
      <p:pic>
        <p:nvPicPr>
          <p:cNvPr id="7" name="Picture 6"/>
          <p:cNvPicPr>
            <a:picLocks noChangeAspect="1"/>
          </p:cNvPicPr>
          <p:nvPr/>
        </p:nvPicPr>
        <p:blipFill>
          <a:blip r:embed="rId3"/>
          <a:stretch>
            <a:fillRect/>
          </a:stretch>
        </p:blipFill>
        <p:spPr>
          <a:xfrm>
            <a:off x="5330247" y="746598"/>
            <a:ext cx="5228571" cy="523810"/>
          </a:xfrm>
          <a:prstGeom prst="rect">
            <a:avLst/>
          </a:prstGeom>
        </p:spPr>
      </p:pic>
      <p:pic>
        <p:nvPicPr>
          <p:cNvPr id="8" name="Picture 7"/>
          <p:cNvPicPr>
            <a:picLocks noChangeAspect="1"/>
          </p:cNvPicPr>
          <p:nvPr/>
        </p:nvPicPr>
        <p:blipFill>
          <a:blip r:embed="rId4"/>
          <a:stretch>
            <a:fillRect/>
          </a:stretch>
        </p:blipFill>
        <p:spPr>
          <a:xfrm>
            <a:off x="2724591" y="1651881"/>
            <a:ext cx="12735193" cy="1872834"/>
          </a:xfrm>
          <a:prstGeom prst="rect">
            <a:avLst/>
          </a:prstGeom>
        </p:spPr>
      </p:pic>
      <p:pic>
        <p:nvPicPr>
          <p:cNvPr id="9" name="Picture 8"/>
          <p:cNvPicPr>
            <a:picLocks noChangeAspect="1"/>
          </p:cNvPicPr>
          <p:nvPr/>
        </p:nvPicPr>
        <p:blipFill>
          <a:blip r:embed="rId5"/>
          <a:stretch>
            <a:fillRect/>
          </a:stretch>
        </p:blipFill>
        <p:spPr>
          <a:xfrm>
            <a:off x="3491510" y="3659652"/>
            <a:ext cx="4516848" cy="3172733"/>
          </a:xfrm>
          <a:prstGeom prst="rect">
            <a:avLst/>
          </a:prstGeom>
        </p:spPr>
      </p:pic>
    </p:spTree>
    <p:extLst>
      <p:ext uri="{BB962C8B-B14F-4D97-AF65-F5344CB8AC3E}">
        <p14:creationId xmlns:p14="http://schemas.microsoft.com/office/powerpoint/2010/main" val="238176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 (receiving)</a:t>
            </a:r>
            <a:endParaRPr lang="en-US" dirty="0"/>
          </a:p>
        </p:txBody>
      </p:sp>
      <p:sp>
        <p:nvSpPr>
          <p:cNvPr id="3" name="Content Placeholder 2"/>
          <p:cNvSpPr>
            <a:spLocks noGrp="1"/>
          </p:cNvSpPr>
          <p:nvPr>
            <p:ph idx="1"/>
          </p:nvPr>
        </p:nvSpPr>
        <p:spPr/>
        <p:txBody>
          <a:bodyPr/>
          <a:lstStyle/>
          <a:p>
            <a:r>
              <a:rPr lang="en-US" dirty="0" smtClean="0"/>
              <a:t>At the receiver we calculate the </a:t>
            </a:r>
            <a:r>
              <a:rPr lang="en-US" dirty="0"/>
              <a:t>S</a:t>
            </a:r>
            <a:r>
              <a:rPr lang="en-US" dirty="0" smtClean="0"/>
              <a:t>yndrome </a:t>
            </a:r>
            <a:r>
              <a:rPr lang="en-US" dirty="0"/>
              <a:t>matrix </a:t>
            </a:r>
            <a:r>
              <a:rPr lang="en-US" b="1" dirty="0"/>
              <a:t>S</a:t>
            </a:r>
            <a:r>
              <a:rPr lang="en-US" dirty="0"/>
              <a:t> </a:t>
            </a:r>
            <a:r>
              <a:rPr lang="en-US" dirty="0" smtClean="0"/>
              <a:t>... if all zeros ... no error!</a:t>
            </a:r>
            <a:endParaRPr lang="en-US" dirty="0"/>
          </a:p>
        </p:txBody>
      </p:sp>
      <p:sp>
        <p:nvSpPr>
          <p:cNvPr id="5" name="Rectangle 2"/>
          <p:cNvSpPr>
            <a:spLocks noChangeArrowheads="1"/>
          </p:cNvSpPr>
          <p:nvPr/>
        </p:nvSpPr>
        <p:spPr bwMode="auto">
          <a:xfrm>
            <a:off x="1924335" y="2634016"/>
            <a:ext cx="154268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53403059"/>
              </p:ext>
            </p:extLst>
          </p:nvPr>
        </p:nvGraphicFramePr>
        <p:xfrm>
          <a:off x="1924335" y="2634016"/>
          <a:ext cx="7140720" cy="3875965"/>
        </p:xfrm>
        <a:graphic>
          <a:graphicData uri="http://schemas.openxmlformats.org/presentationml/2006/ole">
            <mc:AlternateContent xmlns:mc="http://schemas.openxmlformats.org/markup-compatibility/2006">
              <mc:Choice xmlns:v="urn:schemas-microsoft-com:vml" Requires="v">
                <p:oleObj spid="_x0000_s5132" name="Equation" r:id="rId3" imgW="2273300" imgH="1231900" progId="Equation.3">
                  <p:embed/>
                </p:oleObj>
              </mc:Choice>
              <mc:Fallback>
                <p:oleObj name="Equation" r:id="rId3" imgW="2273300" imgH="12319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335" y="2634016"/>
                        <a:ext cx="7140720" cy="3875965"/>
                      </a:xfrm>
                      <a:prstGeom prst="rect">
                        <a:avLst/>
                      </a:prstGeom>
                      <a:noFill/>
                    </p:spPr>
                  </p:pic>
                </p:oleObj>
              </mc:Fallback>
            </mc:AlternateContent>
          </a:graphicData>
        </a:graphic>
      </p:graphicFrame>
    </p:spTree>
    <p:extLst>
      <p:ext uri="{BB962C8B-B14F-4D97-AF65-F5344CB8AC3E}">
        <p14:creationId xmlns:p14="http://schemas.microsoft.com/office/powerpoint/2010/main" val="1818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 (Example)</a:t>
            </a:r>
            <a:endParaRPr lang="en-US" dirty="0"/>
          </a:p>
        </p:txBody>
      </p:sp>
      <p:sp>
        <p:nvSpPr>
          <p:cNvPr id="3" name="Content Placeholder 2"/>
          <p:cNvSpPr>
            <a:spLocks noGrp="1"/>
          </p:cNvSpPr>
          <p:nvPr>
            <p:ph idx="1"/>
          </p:nvPr>
        </p:nvSpPr>
        <p:spPr/>
        <p:txBody>
          <a:bodyPr/>
          <a:lstStyle/>
          <a:p>
            <a:r>
              <a:rPr lang="en-US" dirty="0" smtClean="0">
                <a:hlinkClick r:id="rId2"/>
              </a:rPr>
              <a:t>Link</a:t>
            </a:r>
            <a:r>
              <a:rPr lang="en-US" dirty="0" smtClean="0"/>
              <a:t>.</a:t>
            </a:r>
            <a:endParaRPr lang="en-US" dirty="0"/>
          </a:p>
        </p:txBody>
      </p:sp>
      <p:pic>
        <p:nvPicPr>
          <p:cNvPr id="4" name="Picture 3"/>
          <p:cNvPicPr>
            <a:picLocks noChangeAspect="1"/>
          </p:cNvPicPr>
          <p:nvPr/>
        </p:nvPicPr>
        <p:blipFill>
          <a:blip r:embed="rId3"/>
          <a:stretch>
            <a:fillRect/>
          </a:stretch>
        </p:blipFill>
        <p:spPr>
          <a:xfrm>
            <a:off x="1166266" y="4534593"/>
            <a:ext cx="7981927" cy="2580360"/>
          </a:xfrm>
          <a:prstGeom prst="rect">
            <a:avLst/>
          </a:prstGeom>
        </p:spPr>
      </p:pic>
      <p:pic>
        <p:nvPicPr>
          <p:cNvPr id="5" name="Picture 4"/>
          <p:cNvPicPr>
            <a:picLocks noChangeAspect="1"/>
          </p:cNvPicPr>
          <p:nvPr/>
        </p:nvPicPr>
        <p:blipFill>
          <a:blip r:embed="rId4"/>
          <a:stretch>
            <a:fillRect/>
          </a:stretch>
        </p:blipFill>
        <p:spPr>
          <a:xfrm>
            <a:off x="1773266" y="1735169"/>
            <a:ext cx="10783617" cy="1067589"/>
          </a:xfrm>
          <a:prstGeom prst="rect">
            <a:avLst/>
          </a:prstGeom>
        </p:spPr>
      </p:pic>
      <p:pic>
        <p:nvPicPr>
          <p:cNvPr id="6" name="Picture 5"/>
          <p:cNvPicPr>
            <a:picLocks noChangeAspect="1"/>
          </p:cNvPicPr>
          <p:nvPr/>
        </p:nvPicPr>
        <p:blipFill>
          <a:blip r:embed="rId5"/>
          <a:stretch>
            <a:fillRect/>
          </a:stretch>
        </p:blipFill>
        <p:spPr>
          <a:xfrm>
            <a:off x="1534756" y="3051527"/>
            <a:ext cx="8856174" cy="1438585"/>
          </a:xfrm>
          <a:prstGeom prst="rect">
            <a:avLst/>
          </a:prstGeom>
        </p:spPr>
      </p:pic>
      <p:cxnSp>
        <p:nvCxnSpPr>
          <p:cNvPr id="8" name="Straight Arrow Connector 7"/>
          <p:cNvCxnSpPr/>
          <p:nvPr/>
        </p:nvCxnSpPr>
        <p:spPr>
          <a:xfrm flipH="1" flipV="1">
            <a:off x="3370997" y="2879134"/>
            <a:ext cx="2725004" cy="7511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148919" y="2879134"/>
            <a:ext cx="2483894" cy="7174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53460" y="2828511"/>
            <a:ext cx="1611615" cy="7680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268036" y="3770819"/>
            <a:ext cx="2988861" cy="11239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268036" y="4001294"/>
            <a:ext cx="3016156" cy="120811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68036" y="4508840"/>
            <a:ext cx="2988861" cy="13159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8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a:t>
            </a:r>
            <a:endParaRPr lang="en-US" dirty="0"/>
          </a:p>
        </p:txBody>
      </p:sp>
      <p:sp>
        <p:nvSpPr>
          <p:cNvPr id="3" name="Content Placeholder 2"/>
          <p:cNvSpPr>
            <a:spLocks noGrp="1"/>
          </p:cNvSpPr>
          <p:nvPr>
            <p:ph idx="1"/>
          </p:nvPr>
        </p:nvSpPr>
        <p:spPr/>
        <p:txBody>
          <a:bodyPr/>
          <a:lstStyle/>
          <a:p>
            <a:r>
              <a:rPr lang="en-US" dirty="0" smtClean="0"/>
              <a:t>Let’s check the Syndrome matrix:</a:t>
            </a:r>
            <a:endParaRPr lang="en-US" dirty="0"/>
          </a:p>
        </p:txBody>
      </p:sp>
      <p:sp>
        <p:nvSpPr>
          <p:cNvPr id="4" name="Rectangle 2"/>
          <p:cNvSpPr>
            <a:spLocks noChangeArrowheads="1"/>
          </p:cNvSpPr>
          <p:nvPr/>
        </p:nvSpPr>
        <p:spPr bwMode="auto">
          <a:xfrm>
            <a:off x="1978925" y="23474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182354211"/>
              </p:ext>
            </p:extLst>
          </p:nvPr>
        </p:nvGraphicFramePr>
        <p:xfrm>
          <a:off x="1978925" y="2245056"/>
          <a:ext cx="8597222" cy="2722728"/>
        </p:xfrm>
        <a:graphic>
          <a:graphicData uri="http://schemas.openxmlformats.org/presentationml/2006/ole">
            <mc:AlternateContent xmlns:mc="http://schemas.openxmlformats.org/markup-compatibility/2006">
              <mc:Choice xmlns:v="urn:schemas-microsoft-com:vml" Requires="v">
                <p:oleObj spid="_x0000_s6155" name="Equation" r:id="rId3" imgW="3898900" imgH="1231900" progId="Equation.3">
                  <p:embed/>
                </p:oleObj>
              </mc:Choice>
              <mc:Fallback>
                <p:oleObj name="Equation" r:id="rId3" imgW="3898900" imgH="12319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925" y="2245056"/>
                        <a:ext cx="8597222" cy="2722728"/>
                      </a:xfrm>
                      <a:prstGeom prst="rect">
                        <a:avLst/>
                      </a:prstGeom>
                      <a:noFill/>
                    </p:spPr>
                  </p:pic>
                </p:oleObj>
              </mc:Fallback>
            </mc:AlternateContent>
          </a:graphicData>
        </a:graphic>
      </p:graphicFrame>
      <p:sp>
        <p:nvSpPr>
          <p:cNvPr id="6" name="TextBox 5"/>
          <p:cNvSpPr txBox="1"/>
          <p:nvPr/>
        </p:nvSpPr>
        <p:spPr>
          <a:xfrm>
            <a:off x="9256550" y="5909990"/>
            <a:ext cx="1272849" cy="430887"/>
          </a:xfrm>
          <a:prstGeom prst="rect">
            <a:avLst/>
          </a:prstGeom>
          <a:noFill/>
        </p:spPr>
        <p:txBody>
          <a:bodyPr wrap="none" rtlCol="0">
            <a:spAutoFit/>
          </a:bodyPr>
          <a:lstStyle/>
          <a:p>
            <a:r>
              <a:rPr lang="en-US" sz="2200" b="1" dirty="0" smtClean="0">
                <a:solidFill>
                  <a:srgbClr val="C00000"/>
                </a:solidFill>
              </a:rPr>
              <a:t>No error!</a:t>
            </a:r>
            <a:endParaRPr lang="en-US" sz="2200" b="1" dirty="0">
              <a:solidFill>
                <a:srgbClr val="C00000"/>
              </a:solidFill>
            </a:endParaRPr>
          </a:p>
        </p:txBody>
      </p:sp>
      <p:cxnSp>
        <p:nvCxnSpPr>
          <p:cNvPr id="8" name="Straight Arrow Connector 7"/>
          <p:cNvCxnSpPr/>
          <p:nvPr/>
        </p:nvCxnSpPr>
        <p:spPr>
          <a:xfrm flipV="1">
            <a:off x="9908275" y="4367285"/>
            <a:ext cx="406065" cy="1440346"/>
          </a:xfrm>
          <a:prstGeom prst="straightConnector1">
            <a:avLst/>
          </a:prstGeom>
          <a:ln>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197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Code</a:t>
            </a:r>
            <a:endParaRPr lang="en-US" dirty="0"/>
          </a:p>
        </p:txBody>
      </p:sp>
      <p:sp>
        <p:nvSpPr>
          <p:cNvPr id="3" name="Content Placeholder 2"/>
          <p:cNvSpPr>
            <a:spLocks noGrp="1"/>
          </p:cNvSpPr>
          <p:nvPr>
            <p:ph idx="1"/>
          </p:nvPr>
        </p:nvSpPr>
        <p:spPr/>
        <p:txBody>
          <a:bodyPr/>
          <a:lstStyle/>
          <a:p>
            <a:pPr marL="0" indent="0">
              <a:buNone/>
            </a:pPr>
            <a:r>
              <a:rPr lang="en-US" dirty="0" smtClean="0"/>
              <a:t>Error:</a:t>
            </a:r>
            <a:endParaRPr lang="en-US" dirty="0"/>
          </a:p>
        </p:txBody>
      </p:sp>
      <p:sp>
        <p:nvSpPr>
          <p:cNvPr id="4" name="Rectangle 2"/>
          <p:cNvSpPr>
            <a:spLocks noChangeArrowheads="1"/>
          </p:cNvSpPr>
          <p:nvPr/>
        </p:nvSpPr>
        <p:spPr bwMode="auto">
          <a:xfrm>
            <a:off x="1419368" y="24293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78150462"/>
              </p:ext>
            </p:extLst>
          </p:nvPr>
        </p:nvGraphicFramePr>
        <p:xfrm>
          <a:off x="1419368" y="2429301"/>
          <a:ext cx="4467225" cy="638175"/>
        </p:xfrm>
        <a:graphic>
          <a:graphicData uri="http://schemas.openxmlformats.org/presentationml/2006/ole">
            <mc:AlternateContent xmlns:mc="http://schemas.openxmlformats.org/markup-compatibility/2006">
              <mc:Choice xmlns:v="urn:schemas-microsoft-com:vml" Requires="v">
                <p:oleObj spid="_x0000_s7188" name="Equation" r:id="rId3" imgW="1269449" imgH="177723" progId="Equation.3">
                  <p:embed/>
                </p:oleObj>
              </mc:Choice>
              <mc:Fallback>
                <p:oleObj name="Equation" r:id="rId3" imgW="1269449" imgH="177723"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368" y="2429301"/>
                        <a:ext cx="446722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299045" y="2279176"/>
            <a:ext cx="423080" cy="914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4735773" y="1825625"/>
            <a:ext cx="1692323" cy="453551"/>
          </a:xfrm>
          <a:prstGeom prst="straightConnector1">
            <a:avLst/>
          </a:prstGeom>
          <a:ln>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54293" y="1559909"/>
            <a:ext cx="1646348" cy="430887"/>
          </a:xfrm>
          <a:prstGeom prst="rect">
            <a:avLst/>
          </a:prstGeom>
          <a:noFill/>
        </p:spPr>
        <p:txBody>
          <a:bodyPr wrap="none" rtlCol="0">
            <a:spAutoFit/>
          </a:bodyPr>
          <a:lstStyle/>
          <a:p>
            <a:r>
              <a:rPr lang="en-US" sz="2200" b="1" dirty="0" smtClean="0">
                <a:solidFill>
                  <a:srgbClr val="C00000"/>
                </a:solidFill>
              </a:rPr>
              <a:t>Error in bit 5</a:t>
            </a:r>
            <a:endParaRPr lang="en-US" sz="2200" b="1" dirty="0">
              <a:solidFill>
                <a:srgbClr val="C00000"/>
              </a:solidFill>
            </a:endParaRPr>
          </a:p>
        </p:txBody>
      </p:sp>
      <p:sp>
        <p:nvSpPr>
          <p:cNvPr id="11" name="Rectangle 10"/>
          <p:cNvSpPr/>
          <p:nvPr/>
        </p:nvSpPr>
        <p:spPr>
          <a:xfrm>
            <a:off x="5090613" y="5267079"/>
            <a:ext cx="423080" cy="4649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54710" y="4357243"/>
            <a:ext cx="423080" cy="16750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8200642" y="2001848"/>
            <a:ext cx="2895224" cy="2355395"/>
          </a:xfrm>
          <a:prstGeom prst="straightConnector1">
            <a:avLst/>
          </a:prstGeom>
          <a:ln>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5"/>
          <p:cNvSpPr>
            <a:spLocks noChangeArrowheads="1"/>
          </p:cNvSpPr>
          <p:nvPr/>
        </p:nvSpPr>
        <p:spPr bwMode="auto">
          <a:xfrm flipV="1">
            <a:off x="1894454" y="3975212"/>
            <a:ext cx="130121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430864313"/>
              </p:ext>
            </p:extLst>
          </p:nvPr>
        </p:nvGraphicFramePr>
        <p:xfrm>
          <a:off x="1115413" y="3469179"/>
          <a:ext cx="10238387" cy="3239710"/>
        </p:xfrm>
        <a:graphic>
          <a:graphicData uri="http://schemas.openxmlformats.org/presentationml/2006/ole">
            <mc:AlternateContent xmlns:mc="http://schemas.openxmlformats.org/markup-compatibility/2006">
              <mc:Choice xmlns:v="urn:schemas-microsoft-com:vml" Requires="v">
                <p:oleObj spid="_x0000_s7189" name="Equation" r:id="rId5" imgW="3898900" imgH="1231900" progId="Equation.3">
                  <p:embed/>
                </p:oleObj>
              </mc:Choice>
              <mc:Fallback>
                <p:oleObj name="Equation" r:id="rId5" imgW="3898900" imgH="12319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13" y="3469179"/>
                        <a:ext cx="10238387" cy="3239710"/>
                      </a:xfrm>
                      <a:prstGeom prst="rect">
                        <a:avLst/>
                      </a:prstGeom>
                      <a:noFill/>
                    </p:spPr>
                  </p:pic>
                </p:oleObj>
              </mc:Fallback>
            </mc:AlternateContent>
          </a:graphicData>
        </a:graphic>
      </p:graphicFrame>
    </p:spTree>
    <p:extLst>
      <p:ext uri="{BB962C8B-B14F-4D97-AF65-F5344CB8AC3E}">
        <p14:creationId xmlns:p14="http://schemas.microsoft.com/office/powerpoint/2010/main" val="288029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3" name="Picture 2"/>
          <p:cNvPicPr>
            <a:picLocks noChangeAspect="1"/>
          </p:cNvPicPr>
          <p:nvPr/>
        </p:nvPicPr>
        <p:blipFill>
          <a:blip r:embed="rId2"/>
          <a:stretch>
            <a:fillRect/>
          </a:stretch>
        </p:blipFill>
        <p:spPr>
          <a:xfrm>
            <a:off x="806449" y="490679"/>
            <a:ext cx="10579101" cy="5876641"/>
          </a:xfrm>
          <a:prstGeom prst="rect">
            <a:avLst/>
          </a:prstGeom>
        </p:spPr>
      </p:pic>
    </p:spTree>
    <p:extLst>
      <p:ext uri="{BB962C8B-B14F-4D97-AF65-F5344CB8AC3E}">
        <p14:creationId xmlns:p14="http://schemas.microsoft.com/office/powerpoint/2010/main" val="24081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Manipulation</a:t>
            </a:r>
            <a:endParaRPr lang="en-US" dirty="0"/>
          </a:p>
        </p:txBody>
      </p:sp>
      <p:sp>
        <p:nvSpPr>
          <p:cNvPr id="3" name="Content Placeholder 2"/>
          <p:cNvSpPr>
            <a:spLocks noGrp="1"/>
          </p:cNvSpPr>
          <p:nvPr>
            <p:ph idx="1"/>
          </p:nvPr>
        </p:nvSpPr>
        <p:spPr/>
        <p:txBody>
          <a:bodyPr/>
          <a:lstStyle/>
          <a:p>
            <a:r>
              <a:rPr lang="en-US" dirty="0" smtClean="0">
                <a:hlinkClick r:id="rId2"/>
              </a:rPr>
              <a:t>Link</a:t>
            </a:r>
            <a:r>
              <a:rPr lang="en-US" dirty="0" smtClean="0"/>
              <a:t>.</a:t>
            </a:r>
            <a:endParaRPr lang="en-US" dirty="0"/>
          </a:p>
        </p:txBody>
      </p:sp>
      <p:pic>
        <p:nvPicPr>
          <p:cNvPr id="6" name="Picture 5"/>
          <p:cNvPicPr>
            <a:picLocks noChangeAspect="1"/>
          </p:cNvPicPr>
          <p:nvPr/>
        </p:nvPicPr>
        <p:blipFill>
          <a:blip r:embed="rId3"/>
          <a:stretch>
            <a:fillRect/>
          </a:stretch>
        </p:blipFill>
        <p:spPr>
          <a:xfrm>
            <a:off x="838200" y="2648607"/>
            <a:ext cx="11356236" cy="3294992"/>
          </a:xfrm>
          <a:prstGeom prst="rect">
            <a:avLst/>
          </a:prstGeom>
        </p:spPr>
      </p:pic>
    </p:spTree>
    <p:extLst>
      <p:ext uri="{BB962C8B-B14F-4D97-AF65-F5344CB8AC3E}">
        <p14:creationId xmlns:p14="http://schemas.microsoft.com/office/powerpoint/2010/main" val="386798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Manipulation</a:t>
            </a:r>
          </a:p>
        </p:txBody>
      </p:sp>
      <p:sp>
        <p:nvSpPr>
          <p:cNvPr id="3" name="Content Placeholder 2"/>
          <p:cNvSpPr>
            <a:spLocks noGrp="1"/>
          </p:cNvSpPr>
          <p:nvPr>
            <p:ph idx="1"/>
          </p:nvPr>
        </p:nvSpPr>
        <p:spPr/>
        <p:txBody>
          <a:bodyPr/>
          <a:lstStyle/>
          <a:p>
            <a:r>
              <a:rPr lang="en-US" i="1" dirty="0" smtClean="0"/>
              <a:t>x</a:t>
            </a:r>
            <a:r>
              <a:rPr lang="en-US" i="1" baseline="30000" dirty="0" smtClean="0"/>
              <a:t>4</a:t>
            </a:r>
            <a:r>
              <a:rPr lang="en-US" dirty="0" smtClean="0"/>
              <a:t>+</a:t>
            </a:r>
            <a:r>
              <a:rPr lang="en-US" i="1" dirty="0" smtClean="0"/>
              <a:t>x</a:t>
            </a:r>
            <a:r>
              <a:rPr lang="en-US" i="1" baseline="30000" dirty="0" smtClean="0"/>
              <a:t>4</a:t>
            </a:r>
            <a:r>
              <a:rPr lang="en-US" dirty="0" smtClean="0"/>
              <a:t>+</a:t>
            </a:r>
            <a:r>
              <a:rPr lang="en-US" i="1" dirty="0" smtClean="0"/>
              <a:t>x</a:t>
            </a:r>
            <a:r>
              <a:rPr lang="en-US" i="1" baseline="30000" dirty="0" smtClean="0"/>
              <a:t>2</a:t>
            </a:r>
            <a:r>
              <a:rPr lang="en-US" dirty="0" smtClean="0"/>
              <a:t>+1+1  becomes </a:t>
            </a:r>
            <a:r>
              <a:rPr lang="en-US" i="1" dirty="0"/>
              <a:t>x</a:t>
            </a:r>
            <a:r>
              <a:rPr lang="en-US" i="1" baseline="30000" dirty="0"/>
              <a:t>2</a:t>
            </a:r>
            <a:endParaRPr lang="en-US" dirty="0"/>
          </a:p>
          <a:p>
            <a:pPr marL="0" indent="0">
              <a:buNone/>
            </a:pPr>
            <a:r>
              <a:rPr lang="en-US" dirty="0" smtClean="0"/>
              <a:t>as </a:t>
            </a:r>
            <a:r>
              <a:rPr lang="en-US" i="1" dirty="0"/>
              <a:t>x</a:t>
            </a:r>
            <a:r>
              <a:rPr lang="en-US" i="1" baseline="30000" dirty="0"/>
              <a:t>4</a:t>
            </a:r>
            <a:r>
              <a:rPr lang="en-US" dirty="0"/>
              <a:t>+</a:t>
            </a:r>
            <a:r>
              <a:rPr lang="en-US" i="1" dirty="0"/>
              <a:t>x</a:t>
            </a:r>
            <a:r>
              <a:rPr lang="en-US" i="1" baseline="30000" dirty="0"/>
              <a:t>4 </a:t>
            </a:r>
            <a:r>
              <a:rPr lang="en-US" dirty="0" smtClean="0"/>
              <a:t>=0</a:t>
            </a:r>
            <a:endParaRPr lang="en-US" dirty="0"/>
          </a:p>
        </p:txBody>
      </p:sp>
    </p:spTree>
    <p:extLst>
      <p:ext uri="{BB962C8B-B14F-4D97-AF65-F5344CB8AC3E}">
        <p14:creationId xmlns:p14="http://schemas.microsoft.com/office/powerpoint/2010/main" val="48434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Manipulation</a:t>
            </a:r>
          </a:p>
        </p:txBody>
      </p:sp>
      <p:sp>
        <p:nvSpPr>
          <p:cNvPr id="3" name="Content Placeholder 2"/>
          <p:cNvSpPr>
            <a:spLocks noGrp="1"/>
          </p:cNvSpPr>
          <p:nvPr>
            <p:ph idx="1"/>
          </p:nvPr>
        </p:nvSpPr>
        <p:spPr/>
        <p:txBody>
          <a:bodyPr/>
          <a:lstStyle/>
          <a:p>
            <a:r>
              <a:rPr lang="en-US" dirty="0" smtClean="0">
                <a:hlinkClick r:id="rId2"/>
              </a:rPr>
              <a:t>Link</a:t>
            </a:r>
            <a:r>
              <a:rPr lang="en-US" dirty="0" smtClean="0"/>
              <a:t>.</a:t>
            </a:r>
            <a:endParaRPr lang="en-US" dirty="0"/>
          </a:p>
        </p:txBody>
      </p:sp>
      <p:pic>
        <p:nvPicPr>
          <p:cNvPr id="5" name="Picture 4"/>
          <p:cNvPicPr>
            <a:picLocks noChangeAspect="1"/>
          </p:cNvPicPr>
          <p:nvPr/>
        </p:nvPicPr>
        <p:blipFill>
          <a:blip r:embed="rId3"/>
          <a:stretch>
            <a:fillRect/>
          </a:stretch>
        </p:blipFill>
        <p:spPr>
          <a:xfrm>
            <a:off x="1189116" y="3785356"/>
            <a:ext cx="11002884" cy="1779872"/>
          </a:xfrm>
          <a:prstGeom prst="rect">
            <a:avLst/>
          </a:prstGeom>
        </p:spPr>
      </p:pic>
    </p:spTree>
    <p:extLst>
      <p:ext uri="{BB962C8B-B14F-4D97-AF65-F5344CB8AC3E}">
        <p14:creationId xmlns:p14="http://schemas.microsoft.com/office/powerpoint/2010/main" val="182624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Modulo-2 Division</a:t>
            </a:r>
            <a:endParaRPr lang="en-US" dirty="0"/>
          </a:p>
        </p:txBody>
      </p:sp>
      <p:sp>
        <p:nvSpPr>
          <p:cNvPr id="3" name="Content Placeholder 2"/>
          <p:cNvSpPr>
            <a:spLocks noGrp="1"/>
          </p:cNvSpPr>
          <p:nvPr>
            <p:ph idx="1"/>
          </p:nvPr>
        </p:nvSpPr>
        <p:spPr/>
        <p:txBody>
          <a:bodyPr/>
          <a:lstStyle/>
          <a:p>
            <a:r>
              <a:rPr lang="en-US" dirty="0" smtClean="0">
                <a:hlinkClick r:id="rId2"/>
              </a:rPr>
              <a:t>Link</a:t>
            </a:r>
            <a:r>
              <a:rPr lang="en-US" dirty="0" smtClean="0"/>
              <a:t>.</a:t>
            </a:r>
            <a:endParaRPr lang="en-US" dirty="0"/>
          </a:p>
        </p:txBody>
      </p:sp>
      <p:pic>
        <p:nvPicPr>
          <p:cNvPr id="4" name="Picture 3"/>
          <p:cNvPicPr>
            <a:picLocks noChangeAspect="1"/>
          </p:cNvPicPr>
          <p:nvPr/>
        </p:nvPicPr>
        <p:blipFill>
          <a:blip r:embed="rId3"/>
          <a:stretch>
            <a:fillRect/>
          </a:stretch>
        </p:blipFill>
        <p:spPr>
          <a:xfrm>
            <a:off x="1313205" y="2537220"/>
            <a:ext cx="11890667" cy="3434791"/>
          </a:xfrm>
          <a:prstGeom prst="rect">
            <a:avLst/>
          </a:prstGeom>
        </p:spPr>
      </p:pic>
    </p:spTree>
    <p:extLst>
      <p:ext uri="{BB962C8B-B14F-4D97-AF65-F5344CB8AC3E}">
        <p14:creationId xmlns:p14="http://schemas.microsoft.com/office/powerpoint/2010/main" val="95679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Hamming distance</a:t>
            </a:r>
            <a:endParaRPr lang="en-US" dirty="0"/>
          </a:p>
        </p:txBody>
      </p:sp>
      <p:sp>
        <p:nvSpPr>
          <p:cNvPr id="3" name="Content Placeholder 2"/>
          <p:cNvSpPr>
            <a:spLocks noGrp="1"/>
          </p:cNvSpPr>
          <p:nvPr>
            <p:ph idx="1"/>
          </p:nvPr>
        </p:nvSpPr>
        <p:spPr/>
        <p:txBody>
          <a:bodyPr/>
          <a:lstStyle/>
          <a:p>
            <a:r>
              <a:rPr lang="en-US" dirty="0" smtClean="0"/>
              <a:t>Hamming difference between 101101010 </a:t>
            </a:r>
            <a:r>
              <a:rPr lang="en-US" dirty="0"/>
              <a:t>and </a:t>
            </a:r>
            <a:r>
              <a:rPr lang="en-US" dirty="0" smtClean="0"/>
              <a:t>011101100? </a:t>
            </a:r>
            <a:r>
              <a:rPr lang="en-US" dirty="0" smtClean="0">
                <a:hlinkClick r:id="rId2"/>
              </a:rPr>
              <a:t>Link</a:t>
            </a:r>
            <a:r>
              <a:rPr lang="en-US" dirty="0" smtClean="0"/>
              <a:t>.</a:t>
            </a:r>
          </a:p>
          <a:p>
            <a:r>
              <a:rPr lang="en-US" dirty="0"/>
              <a:t>The Hamming distance can be used to determine how well the code will cope with errors. The minimum Hamming distance min{</a:t>
            </a:r>
            <a:r>
              <a:rPr lang="en-US" i="1" dirty="0"/>
              <a:t>d</a:t>
            </a:r>
            <a:r>
              <a:rPr lang="en-US" dirty="0"/>
              <a:t>(</a:t>
            </a:r>
            <a:r>
              <a:rPr lang="en-US" i="1" dirty="0"/>
              <a:t>C</a:t>
            </a:r>
            <a:r>
              <a:rPr lang="en-US" i="1" baseline="-25000" dirty="0"/>
              <a:t>1</a:t>
            </a:r>
            <a:r>
              <a:rPr lang="en-US" dirty="0"/>
              <a:t>,</a:t>
            </a:r>
            <a:r>
              <a:rPr lang="en-US" i="1" dirty="0"/>
              <a:t>C</a:t>
            </a:r>
            <a:r>
              <a:rPr lang="en-US" i="1" baseline="-25000" dirty="0"/>
              <a:t>2</a:t>
            </a:r>
            <a:r>
              <a:rPr lang="en-US" dirty="0"/>
              <a:t>)} defines by how many bits the code must change so that one code can become another code</a:t>
            </a:r>
            <a:r>
              <a:rPr lang="en-US" dirty="0" smtClean="0"/>
              <a:t>.</a:t>
            </a:r>
          </a:p>
          <a:p>
            <a:pPr lvl="0"/>
            <a:r>
              <a:rPr lang="en-US" dirty="0"/>
              <a:t>A code </a:t>
            </a:r>
            <a:r>
              <a:rPr lang="en-US" i="1" dirty="0"/>
              <a:t>C</a:t>
            </a:r>
            <a:r>
              <a:rPr lang="en-US" dirty="0"/>
              <a:t> can </a:t>
            </a:r>
            <a:r>
              <a:rPr lang="en-US" b="1" dirty="0"/>
              <a:t>detect</a:t>
            </a:r>
            <a:r>
              <a:rPr lang="en-US" dirty="0"/>
              <a:t> up to </a:t>
            </a:r>
            <a:r>
              <a:rPr lang="en-US" i="1" dirty="0"/>
              <a:t>N</a:t>
            </a:r>
            <a:r>
              <a:rPr lang="en-US" dirty="0"/>
              <a:t> errors for any code word if </a:t>
            </a:r>
            <a:r>
              <a:rPr lang="en-US" i="1" dirty="0"/>
              <a:t>d</a:t>
            </a:r>
            <a:r>
              <a:rPr lang="en-US" dirty="0"/>
              <a:t>(</a:t>
            </a:r>
            <a:r>
              <a:rPr lang="en-US" i="1" dirty="0"/>
              <a:t>C</a:t>
            </a:r>
            <a:r>
              <a:rPr lang="en-US" dirty="0"/>
              <a:t>) is greater than or equal to </a:t>
            </a:r>
            <a:r>
              <a:rPr lang="en-US" i="1" dirty="0"/>
              <a:t>N</a:t>
            </a:r>
            <a:r>
              <a:rPr lang="en-US" dirty="0"/>
              <a:t>+1 (that is, </a:t>
            </a:r>
            <a:r>
              <a:rPr lang="en-US" i="1" dirty="0"/>
              <a:t>d</a:t>
            </a:r>
            <a:r>
              <a:rPr lang="en-US" dirty="0"/>
              <a:t>(</a:t>
            </a:r>
            <a:r>
              <a:rPr lang="en-US" i="1" dirty="0"/>
              <a:t>C</a:t>
            </a:r>
            <a:r>
              <a:rPr lang="en-US" dirty="0"/>
              <a:t>)</a:t>
            </a:r>
            <a:r>
              <a:rPr lang="en-US" dirty="0">
                <a:sym typeface="Symbol" panose="05050102010706020507" pitchFamily="18" charset="2"/>
              </a:rPr>
              <a:t></a:t>
            </a:r>
            <a:r>
              <a:rPr lang="en-US" i="1" dirty="0"/>
              <a:t>N</a:t>
            </a:r>
            <a:r>
              <a:rPr lang="en-US" dirty="0"/>
              <a:t>+1).</a:t>
            </a:r>
          </a:p>
          <a:p>
            <a:pPr lvl="0"/>
            <a:r>
              <a:rPr lang="en-US" dirty="0"/>
              <a:t>A code </a:t>
            </a:r>
            <a:r>
              <a:rPr lang="en-US" i="1" dirty="0"/>
              <a:t>C</a:t>
            </a:r>
            <a:r>
              <a:rPr lang="en-US" dirty="0"/>
              <a:t> can </a:t>
            </a:r>
            <a:r>
              <a:rPr lang="en-US" b="1" dirty="0"/>
              <a:t>correct</a:t>
            </a:r>
            <a:r>
              <a:rPr lang="en-US" dirty="0"/>
              <a:t> up to </a:t>
            </a:r>
            <a:r>
              <a:rPr lang="en-US" i="1" dirty="0"/>
              <a:t>M</a:t>
            </a:r>
            <a:r>
              <a:rPr lang="en-US" dirty="0"/>
              <a:t> errors in any code word if </a:t>
            </a:r>
            <a:r>
              <a:rPr lang="en-US" i="1" dirty="0"/>
              <a:t>d</a:t>
            </a:r>
            <a:r>
              <a:rPr lang="en-US" dirty="0"/>
              <a:t>(</a:t>
            </a:r>
            <a:r>
              <a:rPr lang="en-US" i="1" dirty="0"/>
              <a:t>C</a:t>
            </a:r>
            <a:r>
              <a:rPr lang="en-US" dirty="0"/>
              <a:t>) is greater than or equal to 2</a:t>
            </a:r>
            <a:r>
              <a:rPr lang="en-US" i="1" dirty="0"/>
              <a:t>M</a:t>
            </a:r>
            <a:r>
              <a:rPr lang="en-US" dirty="0"/>
              <a:t>+1 (that is, </a:t>
            </a:r>
            <a:r>
              <a:rPr lang="en-US" i="1" dirty="0"/>
              <a:t>d</a:t>
            </a:r>
            <a:r>
              <a:rPr lang="en-US" dirty="0"/>
              <a:t>(</a:t>
            </a:r>
            <a:r>
              <a:rPr lang="en-US" i="1" dirty="0"/>
              <a:t>C</a:t>
            </a:r>
            <a:r>
              <a:rPr lang="en-US" dirty="0"/>
              <a:t>)</a:t>
            </a:r>
            <a:r>
              <a:rPr lang="en-US" dirty="0">
                <a:sym typeface="Symbol" panose="05050102010706020507" pitchFamily="18" charset="2"/>
              </a:rPr>
              <a:t></a:t>
            </a:r>
            <a:r>
              <a:rPr lang="en-US" dirty="0"/>
              <a:t>2</a:t>
            </a:r>
            <a:r>
              <a:rPr lang="en-US" i="1" dirty="0"/>
              <a:t>M</a:t>
            </a:r>
            <a:r>
              <a:rPr lang="en-US" dirty="0"/>
              <a:t>+1).</a:t>
            </a:r>
          </a:p>
          <a:p>
            <a:endParaRPr lang="en-US" dirty="0"/>
          </a:p>
        </p:txBody>
      </p:sp>
    </p:spTree>
    <p:extLst>
      <p:ext uri="{BB962C8B-B14F-4D97-AF65-F5344CB8AC3E}">
        <p14:creationId xmlns:p14="http://schemas.microsoft.com/office/powerpoint/2010/main" val="32523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detection</a:t>
            </a:r>
            <a:endParaRPr lang="en-US" dirty="0"/>
          </a:p>
        </p:txBody>
      </p:sp>
      <p:sp>
        <p:nvSpPr>
          <p:cNvPr id="3" name="Content Placeholder 2"/>
          <p:cNvSpPr>
            <a:spLocks noGrp="1"/>
          </p:cNvSpPr>
          <p:nvPr>
            <p:ph idx="1"/>
          </p:nvPr>
        </p:nvSpPr>
        <p:spPr/>
        <p:txBody>
          <a:bodyPr>
            <a:normAutofit lnSpcReduction="10000"/>
          </a:bodyPr>
          <a:lstStyle/>
          <a:p>
            <a:r>
              <a:rPr lang="en-US" dirty="0" smtClean="0"/>
              <a:t>For example: {00000</a:t>
            </a:r>
            <a:r>
              <a:rPr lang="en-US" dirty="0"/>
              <a:t>, 01101, 10110, 11011</a:t>
            </a:r>
            <a:r>
              <a:rPr lang="en-US" dirty="0" smtClean="0"/>
              <a:t>} has a Hamming distance of 3. </a:t>
            </a:r>
            <a:r>
              <a:rPr lang="en-US" dirty="0" smtClean="0">
                <a:hlinkClick r:id="rId2"/>
              </a:rPr>
              <a:t>Link</a:t>
            </a:r>
            <a:r>
              <a:rPr lang="en-US" dirty="0" smtClean="0"/>
              <a:t>.</a:t>
            </a:r>
          </a:p>
          <a:p>
            <a:endParaRPr lang="en-US" dirty="0"/>
          </a:p>
          <a:p>
            <a:r>
              <a:rPr lang="en-US" i="1" dirty="0"/>
              <a:t>d</a:t>
            </a:r>
            <a:r>
              <a:rPr lang="en-US" dirty="0"/>
              <a:t>(</a:t>
            </a:r>
            <a:r>
              <a:rPr lang="en-US" i="1" dirty="0"/>
              <a:t>C</a:t>
            </a:r>
            <a:r>
              <a:rPr lang="en-US" dirty="0"/>
              <a:t>)</a:t>
            </a:r>
            <a:r>
              <a:rPr lang="en-US" dirty="0">
                <a:sym typeface="Symbol" panose="05050102010706020507" pitchFamily="18" charset="2"/>
              </a:rPr>
              <a:t></a:t>
            </a:r>
            <a:r>
              <a:rPr lang="en-US" i="1" dirty="0" smtClean="0"/>
              <a:t>N</a:t>
            </a:r>
            <a:r>
              <a:rPr lang="en-US" dirty="0" smtClean="0"/>
              <a:t>+1</a:t>
            </a:r>
          </a:p>
          <a:p>
            <a:endParaRPr lang="en-US" dirty="0"/>
          </a:p>
          <a:p>
            <a:r>
              <a:rPr lang="en-US" dirty="0" smtClean="0"/>
              <a:t>d(C) is 3, thus N must be 2. So we can detect one or two bits in error in the code.</a:t>
            </a:r>
          </a:p>
          <a:p>
            <a:endParaRPr lang="en-US" dirty="0"/>
          </a:p>
          <a:p>
            <a:r>
              <a:rPr lang="en-US" dirty="0" err="1" smtClean="0"/>
              <a:t>Eg</a:t>
            </a:r>
            <a:r>
              <a:rPr lang="en-US" dirty="0" smtClean="0"/>
              <a:t> 00000 could become 01010 ... and this will be detected as an error, as the code does not exist.</a:t>
            </a:r>
            <a:endParaRPr lang="en-US" dirty="0"/>
          </a:p>
        </p:txBody>
      </p:sp>
    </p:spTree>
    <p:extLst>
      <p:ext uri="{BB962C8B-B14F-4D97-AF65-F5344CB8AC3E}">
        <p14:creationId xmlns:p14="http://schemas.microsoft.com/office/powerpoint/2010/main" val="392345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1637</TotalTime>
  <Words>881</Words>
  <Application>Microsoft Office PowerPoint</Application>
  <PresentationFormat>Widescreen</PresentationFormat>
  <Paragraphs>130</Paragraphs>
  <Slides>35</Slides>
  <Notes>0</Notes>
  <HiddenSlides>5</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AGaramond</vt:lpstr>
      <vt:lpstr>Arial</vt:lpstr>
      <vt:lpstr>Calibri</vt:lpstr>
      <vt:lpstr>Calibri Light</vt:lpstr>
      <vt:lpstr>Symbol</vt:lpstr>
      <vt:lpstr>Times New Roman</vt:lpstr>
      <vt:lpstr>Office Theme</vt:lpstr>
      <vt:lpstr>Equation</vt:lpstr>
      <vt:lpstr>PowerPoint Presentation</vt:lpstr>
      <vt:lpstr>PowerPoint Presentation</vt:lpstr>
      <vt:lpstr>Modulo-2</vt:lpstr>
      <vt:lpstr>Binary Manipulation</vt:lpstr>
      <vt:lpstr>Binary Manipulation</vt:lpstr>
      <vt:lpstr>Binary Manipulation</vt:lpstr>
      <vt:lpstr>Modulo-2 Division</vt:lpstr>
      <vt:lpstr>Hamming distance</vt:lpstr>
      <vt:lpstr>Error detection</vt:lpstr>
      <vt:lpstr>Error correction</vt:lpstr>
      <vt:lpstr>Examples</vt:lpstr>
      <vt:lpstr>PowerPoint Presentation</vt:lpstr>
      <vt:lpstr>Probability Theorem</vt:lpstr>
      <vt:lpstr>Probability Theorem</vt:lpstr>
      <vt:lpstr>Error probability</vt:lpstr>
      <vt:lpstr>Error probability</vt:lpstr>
      <vt:lpstr>PowerPoint Presentation</vt:lpstr>
      <vt:lpstr>Linear and cyclic codes</vt:lpstr>
      <vt:lpstr>Block parity</vt:lpstr>
      <vt:lpstr>PowerPoint Presentation</vt:lpstr>
      <vt:lpstr>Cyclic redundancy checking (CRC)</vt:lpstr>
      <vt:lpstr>CRC Example</vt:lpstr>
      <vt:lpstr>CRC (Receiving)</vt:lpstr>
      <vt:lpstr>LRC/VRC</vt:lpstr>
      <vt:lpstr>PowerPoint Presentation</vt:lpstr>
      <vt:lpstr>Hamming Codes</vt:lpstr>
      <vt:lpstr>Hamming Codes</vt:lpstr>
      <vt:lpstr>Hamming Codes</vt:lpstr>
      <vt:lpstr>Hamming Code</vt:lpstr>
      <vt:lpstr>Hamming Code</vt:lpstr>
      <vt:lpstr>Hamming Code (receiving)</vt:lpstr>
      <vt:lpstr>Hamming Code (Example)</vt:lpstr>
      <vt:lpstr>Hamming Code</vt:lpstr>
      <vt:lpstr>Hamming Code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dc:creator>Bill Buchanan</dc:creator>
  <cp:lastModifiedBy>Bill Buchanan</cp:lastModifiedBy>
  <cp:revision>58</cp:revision>
  <dcterms:created xsi:type="dcterms:W3CDTF">2016-01-24T16:49:18Z</dcterms:created>
  <dcterms:modified xsi:type="dcterms:W3CDTF">2016-02-13T15:10:51Z</dcterms:modified>
</cp:coreProperties>
</file>