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58" r:id="rId4"/>
    <p:sldId id="257" r:id="rId5"/>
    <p:sldId id="259" r:id="rId6"/>
    <p:sldId id="261" r:id="rId7"/>
    <p:sldId id="260" r:id="rId8"/>
    <p:sldId id="265" r:id="rId9"/>
    <p:sldId id="262" r:id="rId10"/>
    <p:sldId id="263" r:id="rId11"/>
    <p:sldId id="264" r:id="rId12"/>
    <p:sldId id="268" r:id="rId13"/>
    <p:sldId id="267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0" autoAdjust="0"/>
    <p:restoredTop sz="95441" autoAdjust="0"/>
  </p:normalViewPr>
  <p:slideViewPr>
    <p:cSldViewPr snapToGrid="0">
      <p:cViewPr varScale="1">
        <p:scale>
          <a:sx n="70" d="100"/>
          <a:sy n="70" d="100"/>
        </p:scale>
        <p:origin x="48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8685E-846A-40C4-A643-090964189508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E390F-ED42-4BD8-9791-585379394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81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852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6366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40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C00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64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46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907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639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607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799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24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486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4474B5-CB29-443D-9B56-FC7FAC9A7915}" type="datetimeFigureOut">
              <a:rPr lang="en-US" smtClean="0"/>
              <a:t>14-Feb-16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B41E7-C6DB-4E8F-B9D5-B53F113C38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5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asecuritysite.com/comms/face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asecuritysite.com/forensics/jpeg?file=file04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securitysite.com/comms/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3.emf"/><Relationship Id="rId7" Type="http://schemas.openxmlformats.org/officeDocument/2006/relationships/hyperlink" Target="https://asecuritysite.com/comms/dct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securitysite.com/comms/dct2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asecuritysite.com/comms/dc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06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Face 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5122" name="Picture 2" descr="https://dl.dropboxusercontent.com/u/40355863/david_cameron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404" y="1366170"/>
            <a:ext cx="8023596" cy="4810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dl.dropboxusercontent.com/u/40355863/david_camer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35574"/>
            <a:ext cx="5374466" cy="322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63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Zig-zag storage and VLC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690688"/>
            <a:ext cx="11563352" cy="1397914"/>
          </a:xfrm>
          <a:prstGeom prst="rect">
            <a:avLst/>
          </a:prstGeom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199" y="3940771"/>
            <a:ext cx="157009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25" y="3376613"/>
            <a:ext cx="4553589" cy="354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996995" y="3260003"/>
            <a:ext cx="4488729" cy="23083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none" rtlCol="0">
            <a:spAutoFit/>
          </a:bodyPr>
          <a:lstStyle/>
          <a:p>
            <a:pPr hangingPunct="0"/>
            <a:r>
              <a:rPr lang="en-GB" b="1" dirty="0">
                <a:solidFill>
                  <a:schemeClr val="bg1"/>
                </a:solidFill>
              </a:rPr>
              <a:t> 251        0       -2       -1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-5       -3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-1       -1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 0        0        0        0        0        0        0        0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 0        0        0        0        0        0        0        0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 0        0        0        0        0        0        0        0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 0        0        0        0        0        0        0        0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  <a:p>
            <a:pPr hangingPunct="0"/>
            <a:r>
              <a:rPr lang="en-GB" b="1" dirty="0">
                <a:solidFill>
                  <a:schemeClr val="bg1"/>
                </a:solidFill>
              </a:rPr>
              <a:t>      0        0        0        0        0        0        0        0 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63821" y="6176963"/>
            <a:ext cx="5820657" cy="70788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251, 0, -5, -1, -3, -2, 0, -1, 0, 0, 0, 0, -1, 0, 0, 0, 0,…,</a:t>
            </a:r>
            <a:r>
              <a:rPr lang="en-US" sz="2000" dirty="0" smtClean="0">
                <a:solidFill>
                  <a:schemeClr val="bg1"/>
                </a:solidFill>
              </a:rPr>
              <a:t>0</a:t>
            </a:r>
          </a:p>
          <a:p>
            <a:r>
              <a:rPr lang="en-US" sz="2000" dirty="0" smtClean="0">
                <a:solidFill>
                  <a:schemeClr val="bg1"/>
                </a:solidFill>
              </a:rPr>
              <a:t>-&gt; 251</a:t>
            </a:r>
            <a:r>
              <a:rPr lang="en-US" sz="2000" dirty="0">
                <a:solidFill>
                  <a:schemeClr val="bg1"/>
                </a:solidFill>
              </a:rPr>
              <a:t>, 0, -5, -1, -3, -2, 0, -1</a:t>
            </a:r>
            <a:r>
              <a:rPr lang="en-US" sz="2000" dirty="0" smtClean="0">
                <a:solidFill>
                  <a:schemeClr val="bg1"/>
                </a:solidFill>
              </a:rPr>
              <a:t> ...[51 zeros]</a:t>
            </a:r>
            <a:endParaRPr lang="en-US" sz="2000" dirty="0">
              <a:solidFill>
                <a:schemeClr val="bg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9116704" y="5568327"/>
            <a:ext cx="191069" cy="486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96227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901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Tags</a:t>
            </a:r>
            <a:endParaRPr lang="en-US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1555845" y="1690688"/>
            <a:ext cx="10783595" cy="20313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[00000000] </a:t>
            </a:r>
            <a:r>
              <a:rPr kumimoji="0" lang="en-US" alt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FF D8 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FF E0 00 10 4A 46 49 46 00 01 00 01 00 C8 ......JFIF......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[00000016] 00 C8 00 00 FF FE 00 1F 4C 45 41 44 20 54 65 63 ........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LEAD.Tec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/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[00000032] 68 6E 6F 6C 6F 67 69 65 73 20 49 6E 63 2E 20 56 hnologies.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Inc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..V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[00000048] 31 2E 30 31 00 FF DB 00 43 00 19 11 12 16 12 0F 1.01....C.......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[00000064] 19 16 14 16 1C 1A 19 1E 25 3F 29 25 22 22 25 4D ........%?)%""%M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[00000080] 37 3A 2D 3F 5B 50 60 5E 5A 50 58 56 65 71 91 7B 7:-?[P`^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ZPXVeq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.{</a:t>
            </a:r>
            <a:b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</a:b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[00000096] 65 6B 89 6D 56 58 7E AC 7F 89 96 9A A2 A4 A2 61 </a:t>
            </a:r>
            <a:r>
              <a:rPr kumimoji="0" lang="en-US" altLang="en-US" sz="1800" b="0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ek.mVX</a:t>
            </a: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Lucida Console" panose="020B0609040504020204" pitchFamily="49" charset="0"/>
              </a:rPr>
              <a:t>~........a </a:t>
            </a:r>
          </a:p>
        </p:txBody>
      </p:sp>
      <p:pic>
        <p:nvPicPr>
          <p:cNvPr id="8195" name="Picture 3" descr="http://asecuritysite.com/log/file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295" y="1690688"/>
            <a:ext cx="1135809" cy="1548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7513" y="3352681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83274" y="4272677"/>
            <a:ext cx="541090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FF F8 tag – Start of file</a:t>
            </a:r>
          </a:p>
          <a:p>
            <a:r>
              <a:rPr lang="en-US" sz="2400" dirty="0" smtClean="0"/>
              <a:t>FF DB </a:t>
            </a:r>
            <a:r>
              <a:rPr lang="en-US" sz="2400" dirty="0"/>
              <a:t>tag (Quantization Table). </a:t>
            </a:r>
            <a:endParaRPr lang="en-US" sz="2400" dirty="0" smtClean="0"/>
          </a:p>
          <a:p>
            <a:r>
              <a:rPr lang="en-US" sz="2400" dirty="0" smtClean="0"/>
              <a:t>FF C4 </a:t>
            </a:r>
            <a:r>
              <a:rPr lang="en-US" sz="2400" dirty="0"/>
              <a:t>tag (Huffman Table). </a:t>
            </a:r>
            <a:endParaRPr lang="en-US" sz="2400" dirty="0" smtClean="0"/>
          </a:p>
          <a:p>
            <a:r>
              <a:rPr lang="en-US" sz="2400" dirty="0" smtClean="0"/>
              <a:t>FF C0 </a:t>
            </a:r>
            <a:r>
              <a:rPr lang="en-US" sz="2400" dirty="0"/>
              <a:t>tag (Start Of Frame (Baseline DCT)). </a:t>
            </a:r>
            <a:endParaRPr lang="en-US" sz="2400" dirty="0" smtClean="0"/>
          </a:p>
          <a:p>
            <a:r>
              <a:rPr lang="en-US" sz="2400" dirty="0" smtClean="0"/>
              <a:t>FF DA </a:t>
            </a:r>
            <a:r>
              <a:rPr lang="en-US" sz="2400" dirty="0"/>
              <a:t>tag (Start Of Scan). </a:t>
            </a:r>
            <a:endParaRPr lang="en-US" sz="2400" dirty="0" smtClean="0"/>
          </a:p>
          <a:p>
            <a:r>
              <a:rPr lang="en-US" sz="2400" dirty="0" smtClean="0"/>
              <a:t>FF 00 </a:t>
            </a:r>
            <a:r>
              <a:rPr lang="en-US" sz="2400" dirty="0"/>
              <a:t>stuffed FF (Likely Huffman Coding). </a:t>
            </a:r>
            <a:endParaRPr lang="en-US" sz="24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0172" y="3890231"/>
            <a:ext cx="55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294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9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449" y="490679"/>
            <a:ext cx="10579101" cy="5876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6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JPEG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690688"/>
            <a:ext cx="11563352" cy="139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712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RGB to </a:t>
            </a:r>
            <a:r>
              <a:rPr lang="en-US" dirty="0" err="1" smtClean="0"/>
              <a:t>YC</a:t>
            </a:r>
            <a:r>
              <a:rPr lang="en-US" baseline="-25000" dirty="0" err="1" smtClean="0"/>
              <a:t>b</a:t>
            </a:r>
            <a:r>
              <a:rPr lang="en-US" dirty="0" err="1" smtClean="0"/>
              <a:t>C</a:t>
            </a:r>
            <a:r>
              <a:rPr lang="en-US" baseline="-25000" dirty="0" err="1" smtClean="0"/>
              <a:t>r</a:t>
            </a:r>
            <a:endParaRPr lang="en-US" baseline="-25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22005"/>
            <a:ext cx="10515600" cy="2254958"/>
          </a:xfrm>
        </p:spPr>
        <p:txBody>
          <a:bodyPr/>
          <a:lstStyle/>
          <a:p>
            <a:pPr marL="0" indent="0">
              <a:buNone/>
            </a:pPr>
            <a:r>
              <a:rPr lang="en-US" i="1" dirty="0"/>
              <a:t>Y</a:t>
            </a:r>
            <a:r>
              <a:rPr lang="en-US" dirty="0"/>
              <a:t>=0.299</a:t>
            </a:r>
            <a:r>
              <a:rPr lang="en-US" i="1" dirty="0"/>
              <a:t>R</a:t>
            </a:r>
            <a:r>
              <a:rPr lang="en-US" dirty="0"/>
              <a:t>+0.587</a:t>
            </a:r>
            <a:r>
              <a:rPr lang="en-US" i="1" dirty="0"/>
              <a:t>G</a:t>
            </a:r>
            <a:r>
              <a:rPr lang="en-US" dirty="0"/>
              <a:t>+0.114</a:t>
            </a:r>
            <a:r>
              <a:rPr lang="en-US" i="1" dirty="0"/>
              <a:t>B</a:t>
            </a:r>
            <a:endParaRPr lang="en-US" dirty="0"/>
          </a:p>
          <a:p>
            <a:pPr marL="0" indent="0">
              <a:buNone/>
            </a:pPr>
            <a:r>
              <a:rPr lang="en-US" i="1" dirty="0" err="1"/>
              <a:t>C</a:t>
            </a:r>
            <a:r>
              <a:rPr lang="en-US" baseline="-25000" dirty="0" err="1"/>
              <a:t>b</a:t>
            </a:r>
            <a:r>
              <a:rPr lang="en-US" dirty="0"/>
              <a:t>=0.1687R–0.3313</a:t>
            </a:r>
            <a:r>
              <a:rPr lang="en-US" i="1" dirty="0"/>
              <a:t>G</a:t>
            </a:r>
            <a:r>
              <a:rPr lang="en-US" dirty="0"/>
              <a:t>+0.5</a:t>
            </a:r>
            <a:r>
              <a:rPr lang="en-US" i="1" dirty="0"/>
              <a:t>B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C</a:t>
            </a:r>
            <a:r>
              <a:rPr lang="en-US" baseline="-25000" dirty="0"/>
              <a:t>r</a:t>
            </a:r>
            <a:r>
              <a:rPr lang="en-US" dirty="0"/>
              <a:t>=0.5</a:t>
            </a:r>
            <a:r>
              <a:rPr lang="en-US" i="1" dirty="0"/>
              <a:t>R</a:t>
            </a:r>
            <a:r>
              <a:rPr lang="en-US" dirty="0"/>
              <a:t>–0.4187</a:t>
            </a:r>
            <a:r>
              <a:rPr lang="en-US" i="1" dirty="0"/>
              <a:t>G</a:t>
            </a:r>
            <a:r>
              <a:rPr lang="en-US" dirty="0"/>
              <a:t>+0.0813</a:t>
            </a:r>
            <a:r>
              <a:rPr lang="en-US" i="1" dirty="0"/>
              <a:t>B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690688"/>
            <a:ext cx="11563352" cy="1397914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4869180" y="4080510"/>
            <a:ext cx="177165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739579" y="3895844"/>
            <a:ext cx="4240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 strongly dependent on Green component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834829" y="4516874"/>
            <a:ext cx="417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</a:t>
            </a:r>
            <a:r>
              <a:rPr lang="en-US" baseline="-25000" dirty="0" err="1" smtClean="0"/>
              <a:t>b</a:t>
            </a:r>
            <a:r>
              <a:rPr lang="en-US" dirty="0" smtClean="0"/>
              <a:t> strongly dependent on Blue component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006654" y="4671699"/>
            <a:ext cx="1732926" cy="298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08701" y="5296409"/>
            <a:ext cx="4171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r>
              <a:rPr lang="en-US" baseline="-25000" dirty="0" smtClean="0"/>
              <a:t>r</a:t>
            </a:r>
            <a:r>
              <a:rPr lang="en-US" dirty="0" smtClean="0"/>
              <a:t> strongly dependent on Blue component</a:t>
            </a:r>
            <a:endParaRPr lang="en-US" dirty="0"/>
          </a:p>
        </p:txBody>
      </p:sp>
      <p:cxnSp>
        <p:nvCxnSpPr>
          <p:cNvPr id="14" name="Straight Arrow Connector 13"/>
          <p:cNvCxnSpPr>
            <a:stCxn id="13" idx="1"/>
          </p:cNvCxnSpPr>
          <p:nvPr/>
        </p:nvCxnSpPr>
        <p:spPr>
          <a:xfrm flipH="1" flipV="1">
            <a:off x="5006654" y="5109211"/>
            <a:ext cx="1802047" cy="371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2752570" y="3088602"/>
            <a:ext cx="196370" cy="7153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4107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Cosine Transform (DCT)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620" y="1690688"/>
            <a:ext cx="11563352" cy="13979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199" y="3940771"/>
            <a:ext cx="157009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4726054"/>
              </p:ext>
            </p:extLst>
          </p:nvPr>
        </p:nvGraphicFramePr>
        <p:xfrm>
          <a:off x="614232" y="3759283"/>
          <a:ext cx="6083720" cy="179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4" imgW="3517900" imgH="1041400" progId="Equation.3">
                  <p:embed/>
                </p:oleObj>
              </mc:Choice>
              <mc:Fallback>
                <p:oleObj name="Equation" r:id="rId4" imgW="3517900" imgH="10414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4232" y="3759283"/>
                        <a:ext cx="6083720" cy="17970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152" y="3349625"/>
            <a:ext cx="3527107" cy="3385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5314950" y="3016251"/>
            <a:ext cx="11430" cy="835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062990" y="6365880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7"/>
              </a:rPr>
              <a:t>Link</a:t>
            </a:r>
            <a:endParaRPr lang="en-US" dirty="0"/>
          </a:p>
        </p:txBody>
      </p:sp>
      <p:pic>
        <p:nvPicPr>
          <p:cNvPr id="1030" name="Picture 6" descr="http://www.digitude.net/blog/wp-content/uploads/2010/07/DCT_basis_thumb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275" y="4738417"/>
            <a:ext cx="2061354" cy="2061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Straight Arrow Connector 19"/>
          <p:cNvCxnSpPr/>
          <p:nvPr/>
        </p:nvCxnSpPr>
        <p:spPr>
          <a:xfrm>
            <a:off x="1343676" y="4414166"/>
            <a:ext cx="4179655" cy="6282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8839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053" y="1645835"/>
            <a:ext cx="2764316" cy="20696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4549676"/>
            <a:ext cx="6433850" cy="2308324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[[1020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[-183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[-216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[-324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[-924    0    0    0    0    0    0    0]]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263" y="35045"/>
            <a:ext cx="2609172" cy="19637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758150" y="235561"/>
            <a:ext cx="6433850" cy="2308324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[[1020  183    0  216    0  324    0  924]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0]]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119116" y="3676568"/>
            <a:ext cx="58210" cy="8390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038598" y="1107117"/>
            <a:ext cx="719552" cy="57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6" descr="http://www.digitude.net/blog/wp-content/uploads/2010/07/DCT_basis_thumb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900" y="5021814"/>
            <a:ext cx="1899778" cy="189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50405" y="2338861"/>
            <a:ext cx="2304221" cy="172816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5421712" y="2615533"/>
            <a:ext cx="6433850" cy="2308324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[[1020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-33    0  -39    0  -58    0 -166]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-39    0  -46    0  -69    0 -196]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-58    0  -69    0 -103    0 -294]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   0    0    0    0    0    0    0]</a:t>
            </a:r>
          </a:p>
          <a:p>
            <a:r>
              <a:rPr lang="en-US" b="1" dirty="0">
                <a:solidFill>
                  <a:schemeClr val="bg1"/>
                </a:solidFill>
                <a:latin typeface="Lucida Console" panose="020B0609040504020204" pitchFamily="49" charset="0"/>
              </a:rPr>
              <a:t> [   0 -166    0 -196    0 -294    0 -837]]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7495" y="3098850"/>
            <a:ext cx="791940" cy="1040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7340960" y="6252026"/>
            <a:ext cx="5613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6"/>
              </a:rPr>
              <a:t>Link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84620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Quantisation</a:t>
            </a:r>
            <a:endParaRPr lang="en-US" baseline="-25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" y="1690688"/>
            <a:ext cx="11563352" cy="1397914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5"/>
            <a:ext cx="5162550" cy="43513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b="1" dirty="0" err="1" smtClean="0"/>
              <a:t>quantisation</a:t>
            </a:r>
            <a:r>
              <a:rPr lang="en-US" dirty="0" smtClean="0"/>
              <a:t> part aims to suppress less important special frequencies to zero, while preserving important ones.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38199" y="3940771"/>
            <a:ext cx="15700917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380" y="3223539"/>
            <a:ext cx="3771900" cy="3749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3381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Link</a:t>
            </a:r>
            <a:endParaRPr lang="en-US" dirty="0"/>
          </a:p>
        </p:txBody>
      </p:sp>
      <p:pic>
        <p:nvPicPr>
          <p:cNvPr id="6146" name="Picture 2" descr="https://asecuritysite.com/log/jpg/dctdc82fe9e-1981-4426-985f-8d51c5b434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3" y="3635259"/>
            <a:ext cx="5212307" cy="29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asecuritysite.com/log/jpg/dct9421ebb5-75cd-4ad4-bb9c-e803ac0885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493" y="338138"/>
            <a:ext cx="5212307" cy="2960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/>
          <p:cNvSpPr txBox="1">
            <a:spLocks/>
          </p:cNvSpPr>
          <p:nvPr/>
        </p:nvSpPr>
        <p:spPr>
          <a:xfrm>
            <a:off x="838200" y="1825625"/>
            <a:ext cx="51625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Quantisation</a:t>
            </a:r>
            <a:r>
              <a:rPr lang="en-US" dirty="0" smtClean="0"/>
              <a:t> of 16.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Quantisation</a:t>
            </a:r>
            <a:r>
              <a:rPr lang="en-US" dirty="0" smtClean="0"/>
              <a:t> of 256.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4203510" y="2483893"/>
            <a:ext cx="1842448" cy="11513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4503761" y="5076967"/>
            <a:ext cx="1496989" cy="4367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561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Quantisation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447317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Eye is less sensitive to fast changes of </a:t>
            </a:r>
            <a:r>
              <a:rPr lang="en-US" dirty="0" err="1"/>
              <a:t>colour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Eye more sensitive to changes </a:t>
            </a:r>
            <a:r>
              <a:rPr lang="en-US" dirty="0"/>
              <a:t>in </a:t>
            </a:r>
            <a:r>
              <a:rPr lang="en-US" dirty="0" smtClean="0"/>
              <a:t>luminosity (Y).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75" y="3630304"/>
            <a:ext cx="3019159" cy="32916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2166" y="-60506"/>
            <a:ext cx="5366560" cy="35023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841" y="2824955"/>
            <a:ext cx="5233357" cy="4033046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V="1">
            <a:off x="1935138" y="1529948"/>
            <a:ext cx="5953268" cy="3656201"/>
          </a:xfrm>
          <a:prstGeom prst="straightConnector1">
            <a:avLst/>
          </a:prstGeom>
          <a:ln w="635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7833816" y="1834141"/>
            <a:ext cx="1701630" cy="2696916"/>
          </a:xfrm>
          <a:prstGeom prst="straightConnector1">
            <a:avLst/>
          </a:prstGeom>
          <a:ln w="1270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1280045" y="5036022"/>
            <a:ext cx="655093" cy="395193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9298105" y="1324348"/>
            <a:ext cx="655093" cy="501277"/>
          </a:xfrm>
          <a:prstGeom prst="rect">
            <a:avLst/>
          </a:prstGeom>
          <a:noFill/>
          <a:ln w="635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277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2178</TotalTime>
  <Words>588</Words>
  <Application>Microsoft Office PowerPoint</Application>
  <PresentationFormat>Widescreen</PresentationFormat>
  <Paragraphs>77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Lucida Console</vt:lpstr>
      <vt:lpstr>Office Theme</vt:lpstr>
      <vt:lpstr>Microsoft Equation 3.0</vt:lpstr>
      <vt:lpstr>PowerPoint Presentation</vt:lpstr>
      <vt:lpstr>PowerPoint Presentation</vt:lpstr>
      <vt:lpstr>JPEG Process</vt:lpstr>
      <vt:lpstr>RGB to YCbCr</vt:lpstr>
      <vt:lpstr>Discrete Cosine Transform (DCT)</vt:lpstr>
      <vt:lpstr>DCT</vt:lpstr>
      <vt:lpstr>Quantisation</vt:lpstr>
      <vt:lpstr>Quantisation</vt:lpstr>
      <vt:lpstr>Quantisation</vt:lpstr>
      <vt:lpstr>Face Detection</vt:lpstr>
      <vt:lpstr>Zig-zag storage and VLC</vt:lpstr>
      <vt:lpstr>PowerPoint Presentation</vt:lpstr>
      <vt:lpstr>JPEG Tags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</dc:title>
  <dc:creator>Bill Buchanan</dc:creator>
  <cp:lastModifiedBy>Bill Buchanan</cp:lastModifiedBy>
  <cp:revision>84</cp:revision>
  <dcterms:created xsi:type="dcterms:W3CDTF">2016-01-24T16:49:18Z</dcterms:created>
  <dcterms:modified xsi:type="dcterms:W3CDTF">2016-02-14T12:10:22Z</dcterms:modified>
</cp:coreProperties>
</file>