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3" r:id="rId2"/>
    <p:sldId id="257" r:id="rId3"/>
    <p:sldId id="299" r:id="rId4"/>
    <p:sldId id="309" r:id="rId5"/>
    <p:sldId id="307" r:id="rId6"/>
    <p:sldId id="308" r:id="rId7"/>
    <p:sldId id="306" r:id="rId8"/>
    <p:sldId id="316" r:id="rId9"/>
    <p:sldId id="300" r:id="rId10"/>
    <p:sldId id="301" r:id="rId11"/>
    <p:sldId id="302" r:id="rId12"/>
    <p:sldId id="310" r:id="rId13"/>
    <p:sldId id="311" r:id="rId14"/>
    <p:sldId id="312" r:id="rId15"/>
    <p:sldId id="303" r:id="rId16"/>
    <p:sldId id="313" r:id="rId17"/>
    <p:sldId id="314" r:id="rId18"/>
    <p:sldId id="315" r:id="rId19"/>
    <p:sldId id="304" r:id="rId20"/>
    <p:sldId id="317" r:id="rId21"/>
    <p:sldId id="318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86364"/>
  </p:normalViewPr>
  <p:slideViewPr>
    <p:cSldViewPr snapToGrid="0" snapToObjects="1">
      <p:cViewPr varScale="1">
        <p:scale>
          <a:sx n="98" d="100"/>
          <a:sy n="98" d="100"/>
        </p:scale>
        <p:origin x="20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777B-0D96-E849-A49E-CE62BEE51368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969B5-E43A-374C-897B-BE6519BC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7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924E-9320-FE47-A76E-3373DC682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20D77-D109-D94E-B413-4FE31055B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7E53D-3483-AF44-A8DA-FD33C14D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A228-9632-4449-9578-B1FFDAD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2BB3-392A-3946-86B9-844A8C82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5792-01E9-D84E-BF5E-25A0C321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A9E72-50C5-0740-A537-36B9B6953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72FDB-66E7-994E-98EF-9E8FEE1C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76A7-A49D-3C48-9039-5D59B677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3A39D-7415-EC40-8E7A-9FA39CA3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5AFF9-5843-7E42-AFD8-3C7FC9C09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52427-EDC0-964E-8413-BE97254B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2714-E8AE-474B-B6DC-18C89BB6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CDFC1-A047-6A4C-9718-4F871862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577B-6C03-8740-ADBB-AFA96E4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2464-0BE4-C547-AFF1-F1AF1F91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BFA1-E4C7-D040-AD5F-F74663F2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6200-3FCF-FE44-BC6A-614B8F03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B399A-CFEE-DC46-97F5-CC61D310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9667-F686-FE4C-8EA2-C4499C67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4D4F-28BD-0F47-BD80-6B3C67BC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4EA65-4644-BB40-8AFA-1CFDE38B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D474D-6194-1349-852C-1F47B04F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3EC9-FC8A-874E-AB9D-9AF9E6C1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50778-0EC6-1845-BD61-22FDBD2D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7364-6C66-D34A-91CD-7BADBDD6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3A45-6239-6F4B-9ED1-24F7ED5C4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5F1B0-805D-F84E-AE64-224E7C72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08FEE-BA56-9141-BCC0-F1ED928C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72D7C-1C4B-7645-984A-42B2A261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C69E-CE30-9840-A4A0-2307EB82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3990-53AA-B942-B642-9929D771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65F6E-E8C3-D340-B49F-D9ABD145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56D21-719A-4448-8DBB-A2D0CDEDF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B08D9-C239-7842-A1B9-FC0570D28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21103-F738-B04C-958C-9EA169E18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C71FB-5608-1841-B81D-78D92529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3C1E9-9D2C-3345-99AB-BC0093A7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A65C4-818A-A24E-A368-36467CCF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4734-A520-0347-ADF7-9A125A5A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88033-0910-FD4D-9132-103067B5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EED83-7B07-FF45-9162-D72E1F59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A505E-1D4F-DA46-A276-2711A76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99D3C-D333-284F-B987-76E09735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6EF03-0F12-4B48-9B64-6132F90B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E3C3E-36B6-054F-910E-BA492BD2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1D91-BD63-5647-B15E-DEBC09E3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1944-3239-F34B-9980-ADE2F8BF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B9D5A-FDA8-2D45-B8AB-532AC416E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88BAD-1598-614B-A603-64443505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7C32F-F486-8648-B989-95F67A3E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2019A-454A-994E-8189-52B7B9AE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0D20-5CCE-5242-B9C0-8F39CC6B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90D0B-22B1-DD4A-8B99-8309A428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51447-B884-A04C-8C07-F91F94D2B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BC4C3-AE1E-DD4B-A56B-8D448866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1869D-2C9F-EB4D-A7AE-0781580E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C773B-2110-964F-9B09-EBE530E9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B0F3C-078E-C740-B38A-4EDE0BCD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0197-EB58-C841-966E-D449B1E1B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10B86-3C8B-244F-9C6B-F5F8DD6D9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05241-63DC-8642-B186-96C03C033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E40E-549A-5F4E-A729-78BF1071B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ecuritysite.com:8000/en-GB/app/search/search?q=search%20get%20status%3D404&amp;display.page.search.mode=fast&amp;dispatch.sample_ratio=1&amp;workload_pool=&amp;earliest=0&amp;latest=&amp;sid=1593014609.1857" TargetMode="External"/><Relationship Id="rId5" Type="http://schemas.openxmlformats.org/officeDocument/2006/relationships/hyperlink" Target="http://asecuritysite.com:8443/en-GB/app/search/search?q=search%20get&amp;display.page.search.mode=fast&amp;dispatch.sample_ratio=1&amp;workload_pool=&amp;earliest=0&amp;latest=&amp;sid=1593014566.1840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asecuritysite.com:8443/en-GB/app/search/search?q=search%20get%20status%3D404%20clientip%3D%2287.194.216.51%22&amp;display.page.search.mode=fast&amp;dispatch.sample_ratio=1&amp;workload_pool=&amp;earliest=0&amp;latest=&amp;sid=1593014661.187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asecuritysite.com:8443/en-GB/app/search/search?q=search%20passwords.pdf&amp;display.page.search.mode=fast&amp;dispatch.sample_ratio=1&amp;workload_pool=&amp;earliest=0&amp;latest=&amp;sid=1593014772.191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asecuritysite.com:8443/en-GB/app/search/search?q=search%20sourcetype%3Daccess_*%20status%3D200%20action%3Dpurchase%20%0A%7C%20top%20categoryId&amp;display.page.search.mode=fast&amp;dispatch.sample_ratio=1&amp;workload_pool=&amp;earliest=0&amp;latest=&amp;sid=1593014854.1943&amp;display.page.search.tab=statistics&amp;display.general.type=statistic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ecuritysite.com:8443/en-GB/app/search/search?q=search%20sourcetype%3Daccess_*%20status%3D200%20action%3Dpurchase%20%0A%7C%20top%20categoryId&amp;display.page.search.mode=fast&amp;dispatch.sample_ratio=1&amp;workload_pool=&amp;earliest=0&amp;latest=&amp;sid=1593014854.1943&amp;display.page.search.tab=visualizations&amp;display.general.type=visualizations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asecuritysite.com:8443/en-GB/app/search/search?q=search%20sourcetype%3Daccess_*%20status%3D200%20action%3Dpurchase%20%0A%7C%20top%20categoryId&amp;display.page.search.mode=fast&amp;dispatch.sample_ratio=1&amp;workload_pool=&amp;earliest=0&amp;latest=&amp;sid=1593014854.1943&amp;display.page.search.tab=visualizations&amp;display.general.type=visualizatio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asecuritysite.com:8443/en-GB/app/search/search?q=search%20sourcetype%3Daccess_*%20status!%3D200%20action%3Dpurchase%20%0A%7C%20top%20categoryId&amp;display.page.search.mode=fast&amp;dispatch.sample_ratio=1&amp;workload_pool=&amp;earliest=0&amp;latest=&amp;display.page.search.tab=visualizations&amp;display.general.type=visualizations&amp;sid=1593015046.201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asecuritysite.com:8443/en-GB/app/search/search?q=search%20get%7C%20top%20limit%3D20%20useragent&amp;display.page.search.mode=fast&amp;dispatch.sample_ratio=1&amp;workload_pool=&amp;earliest=0&amp;latest=&amp;display.page.search.tab=statistics&amp;display.general.type=statistics&amp;sid=1593015109.203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ecuritysite.com:8443/en-GB/app/search/search?q=search%20sourcetype%3Daccess_*%20%0A%7C%20chart%20%20count(eval(searchmatch(%22Safari%22)))%20%20AS%20Safari%2C%0Acount(eval(searchmatch(%22Chrome%22)))%20%20AS%20Chrome%2C%20count(eval(searchmatch(%22Mozilla%22)))%20AS%20Mozilla&amp;display.page.search.mode=fast&amp;dispatch.sample_ratio=1&amp;workload_pool=&amp;earliest=0&amp;latest=&amp;display.page.search.tab=visualizations&amp;display.general.type=visualizations&amp;sid=1593015244.2074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asecuritysite.com:8443/en-GB/app/search/search?q=search%20get%20cart.do%20productId%3D%22WC-SH-G04%22%20%7C%20top%20categoryId&amp;display.page.search.mode=fast&amp;dispatch.sample_ratio=1&amp;workload_pool=&amp;earliest=0&amp;latest=&amp;sid=1593066142.107&amp;display.page.search.tab=statistics&amp;display.general.type=statistic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asecuritysite.com:8443/en-GB/app/search/search?q=search%20get%20cart.do%20categoryId%3D%22STRATEGY%22%20%7C%20top%20productId&amp;display.page.search.mode=fast&amp;dispatch.sample_ratio=1&amp;workload_pool=&amp;earliest=0&amp;latest=&amp;display.page.search.tab=statistics&amp;display.general.type=statistics&amp;sid=1593066231.108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securitysite.com:8443/en-GB/app/search/sear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asecuritysite.com:8443/en-GB/app/search/search?q=search%20get&amp;display.page.search.mode=fast&amp;dispatch.sample_ratio=1&amp;workload_pool=&amp;earliest=0&amp;latest=&amp;sid=1593014566.184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ecuritysite.com:8443/en-GB/app/search/search?q=search%20get&amp;display.page.search.mode=fast&amp;dispatch.sample_ratio=1&amp;workload_pool=&amp;earliest=0&amp;latest=&amp;sid=1593014566.1840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Splunk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2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7C2AA18-8FBC-9047-AB4D-29EE0D815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631" y="800218"/>
            <a:ext cx="9914406" cy="60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5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210DD4-2544-6A43-9AE5-B9D538628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593" y="1008184"/>
            <a:ext cx="10037748" cy="5250327"/>
          </a:xfrm>
          <a:prstGeom prst="rect">
            <a:avLst/>
          </a:prstGeom>
        </p:spPr>
      </p:pic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94766E88-8740-F44B-BDF3-47251177AF8D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/>
              </a:rPr>
              <a:t>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94766E88-8740-F44B-BDF3-47251177AF8D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31BEEC-1714-4341-82F3-2BD00E923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338" y="849863"/>
            <a:ext cx="10712662" cy="55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94766E88-8740-F44B-BDF3-47251177AF8D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EFD4E5-2A8B-6C40-A7C1-EB4350AEA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769" y="715108"/>
            <a:ext cx="10256436" cy="61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94766E88-8740-F44B-BDF3-47251177AF8D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5D9510-A1E0-3047-AC91-D83DF7441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384" y="973892"/>
            <a:ext cx="10812578" cy="47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0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FFDA8A-AC30-8E4E-9561-BF9E2D5FA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108" y="897145"/>
            <a:ext cx="9957054" cy="5472763"/>
          </a:xfrm>
          <a:prstGeom prst="rect">
            <a:avLst/>
          </a:prstGeom>
        </p:spPr>
      </p:pic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221411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0DD89C-8C9C-8446-B68D-8B0A66D7F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386" y="1012652"/>
            <a:ext cx="10421815" cy="48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638274-9631-1241-9F01-F53824C7B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848" y="1023552"/>
            <a:ext cx="10822614" cy="50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477C9C-DF91-A84A-A7BE-00BA0FD38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646" y="775900"/>
            <a:ext cx="10187354" cy="53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234D7D0-E3FA-2942-9DB9-D6F99775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848" y="1025140"/>
            <a:ext cx="11078659" cy="4807720"/>
          </a:xfrm>
          <a:prstGeom prst="rect">
            <a:avLst/>
          </a:prstGeom>
        </p:spPr>
      </p:pic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E9120436-D4A2-224E-886C-D05C1BCAB5EE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92245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Outline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CFE9704-8CBD-F04F-AE6F-76D1CF717419}"/>
              </a:ext>
            </a:extLst>
          </p:cNvPr>
          <p:cNvSpPr txBox="1">
            <a:spLocks/>
          </p:cNvSpPr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altLang="en-US" sz="1500" dirty="0"/>
          </a:p>
          <a:p>
            <a:r>
              <a:rPr lang="en-US" altLang="en-US" sz="2000" dirty="0"/>
              <a:t>Why use Splunk?</a:t>
            </a:r>
          </a:p>
          <a:p>
            <a:r>
              <a:rPr lang="en-US" altLang="en-US" sz="2000" dirty="0"/>
              <a:t>Application of Splunk.</a:t>
            </a:r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sz="1500" dirty="0"/>
          </a:p>
        </p:txBody>
      </p:sp>
      <p:pic>
        <p:nvPicPr>
          <p:cNvPr id="1026" name="Picture 2" descr="geometric shape digital wallpaper">
            <a:extLst>
              <a:ext uri="{FF2B5EF4-FFF2-40B4-BE49-F238E27FC236}">
                <a16:creationId xmlns:a16="http://schemas.microsoft.com/office/drawing/2014/main" id="{C763A23D-DE0C-A041-9359-D6395207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1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E9120436-D4A2-224E-886C-D05C1BCAB5EE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2B327D-6B67-B840-B79E-68FF9648E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0" y="866267"/>
            <a:ext cx="12192000" cy="32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E9120436-D4A2-224E-886C-D05C1BCAB5EE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29C4CD-44BA-384E-9069-FB1EA3F7F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4557"/>
            <a:ext cx="12192000" cy="42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3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Splunk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Why? PCI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E41AC3-9C83-FC43-8EF5-45376D734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84" y="866267"/>
            <a:ext cx="7687535" cy="58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Before, During and After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72D492-1C7A-EA46-8394-A3E7901C0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014" y="750277"/>
            <a:ext cx="7411277" cy="59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Logs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06392C-606C-DA40-A6F1-874AD97C7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4" y="866267"/>
            <a:ext cx="7529637" cy="62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And the complexity …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6C4780-735D-5445-AFFE-519837F0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82" y="726831"/>
            <a:ext cx="8019697" cy="61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Splunk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hlinkClick r:id="rId4"/>
            <a:extLst>
              <a:ext uri="{FF2B5EF4-FFF2-40B4-BE49-F238E27FC236}">
                <a16:creationId xmlns:a16="http://schemas.microsoft.com/office/drawing/2014/main" id="{A0B43336-6B33-E349-A365-7321E01B10FC}"/>
              </a:ext>
            </a:extLst>
          </p:cNvPr>
          <p:cNvSpPr/>
          <p:nvPr/>
        </p:nvSpPr>
        <p:spPr>
          <a:xfrm>
            <a:off x="347385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102825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Buttercup Games</a:t>
            </a: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41554396-5832-8F41-BCF0-242A81D4CB3B}"/>
              </a:ext>
            </a:extLst>
          </p:cNvPr>
          <p:cNvSpPr/>
          <p:nvPr/>
        </p:nvSpPr>
        <p:spPr>
          <a:xfrm>
            <a:off x="347385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1028" name="Picture 4" descr="Screen Shot 2016-09-28 at 12.43.49 PM">
            <a:extLst>
              <a:ext uri="{FF2B5EF4-FFF2-40B4-BE49-F238E27FC236}">
                <a16:creationId xmlns:a16="http://schemas.microsoft.com/office/drawing/2014/main" id="{0152E27C-3B95-AF4F-A998-860E04B0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984"/>
            <a:ext cx="2389391" cy="29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718ECF45-5869-8B47-BEB5-C8E88D19F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861" y="762642"/>
            <a:ext cx="8387862" cy="55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1380253-BC03-3F4B-BE2E-A778A6DCB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56" y="558632"/>
            <a:ext cx="9772793" cy="5991733"/>
          </a:xfrm>
          <a:prstGeom prst="rect">
            <a:avLst/>
          </a:prstGeom>
        </p:spPr>
      </p:pic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41554396-5832-8F41-BCF0-242A81D4CB3B}"/>
              </a:ext>
            </a:extLst>
          </p:cNvPr>
          <p:cNvSpPr/>
          <p:nvPr/>
        </p:nvSpPr>
        <p:spPr>
          <a:xfrm>
            <a:off x="347385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1341752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85</Words>
  <Application>Microsoft Macintosh PowerPoint</Application>
  <PresentationFormat>Widescreen</PresentationFormat>
  <Paragraphs>53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Introduction to Splunk</vt:lpstr>
      <vt:lpstr>Outline</vt:lpstr>
      <vt:lpstr>Why? PCI</vt:lpstr>
      <vt:lpstr>Before, During and After</vt:lpstr>
      <vt:lpstr>Logs</vt:lpstr>
      <vt:lpstr>And the complexity …</vt:lpstr>
      <vt:lpstr>Introduction to Splunk</vt:lpstr>
      <vt:lpstr>Buttercup Games</vt:lpstr>
      <vt:lpstr>Splunk</vt:lpstr>
      <vt:lpstr>Splunk</vt:lpstr>
      <vt:lpstr>Splunk</vt:lpstr>
      <vt:lpstr>Splunk</vt:lpstr>
      <vt:lpstr>Splunk</vt:lpstr>
      <vt:lpstr>Splunk</vt:lpstr>
      <vt:lpstr>Splunk</vt:lpstr>
      <vt:lpstr>Splunk</vt:lpstr>
      <vt:lpstr>Splunk</vt:lpstr>
      <vt:lpstr>Splunk</vt:lpstr>
      <vt:lpstr>Splunk</vt:lpstr>
      <vt:lpstr>Splunk</vt:lpstr>
      <vt:lpstr>Splunk</vt:lpstr>
      <vt:lpstr>Introduction to Splunk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Forensics and Protocols</dc:title>
  <dc:creator>Buchanan, Bill</dc:creator>
  <cp:lastModifiedBy>Buchanan, Bill</cp:lastModifiedBy>
  <cp:revision>31</cp:revision>
  <dcterms:created xsi:type="dcterms:W3CDTF">2020-05-03T17:50:05Z</dcterms:created>
  <dcterms:modified xsi:type="dcterms:W3CDTF">2021-07-28T15:22:10Z</dcterms:modified>
</cp:coreProperties>
</file>