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3" r:id="rId2"/>
    <p:sldId id="257" r:id="rId3"/>
    <p:sldId id="316" r:id="rId4"/>
    <p:sldId id="317" r:id="rId5"/>
    <p:sldId id="318" r:id="rId6"/>
    <p:sldId id="326" r:id="rId7"/>
    <p:sldId id="322" r:id="rId8"/>
    <p:sldId id="323" r:id="rId9"/>
    <p:sldId id="324" r:id="rId10"/>
    <p:sldId id="320" r:id="rId11"/>
    <p:sldId id="327" r:id="rId12"/>
    <p:sldId id="321" r:id="rId13"/>
    <p:sldId id="328" r:id="rId14"/>
    <p:sldId id="319" r:id="rId15"/>
    <p:sldId id="313" r:id="rId16"/>
    <p:sldId id="329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86364"/>
  </p:normalViewPr>
  <p:slideViewPr>
    <p:cSldViewPr snapToGrid="0" snapToObjects="1">
      <p:cViewPr varScale="1">
        <p:scale>
          <a:sx n="98" d="100"/>
          <a:sy n="98" d="100"/>
        </p:scale>
        <p:origin x="20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8777B-0D96-E849-A49E-CE62BEE51368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969B5-E43A-374C-897B-BE6519BCA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5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9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969B5-E43A-374C-897B-BE6519BCAF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969B5-E43A-374C-897B-BE6519BCAF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393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969B5-E43A-374C-897B-BE6519BCAF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2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969B5-E43A-374C-897B-BE6519BCAF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454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969B5-E43A-374C-897B-BE6519BCAF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5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924E-9320-FE47-A76E-3373DC682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20D77-D109-D94E-B413-4FE31055B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7E53D-3483-AF44-A8DA-FD33C14D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A228-9632-4449-9578-B1FFDAD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B2BB3-392A-3946-86B9-844A8C82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5792-01E9-D84E-BF5E-25A0C321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A9E72-50C5-0740-A537-36B9B6953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2FDB-66E7-994E-98EF-9E8FEE1C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676A7-A49D-3C48-9039-5D59B677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3A39D-7415-EC40-8E7A-9FA39CA3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9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5AFF9-5843-7E42-AFD8-3C7FC9C09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52427-EDC0-964E-8413-BE97254B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02714-E8AE-474B-B6DC-18C89BB6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CDFC1-A047-6A4C-9718-4F871862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577B-6C03-8740-ADBB-AFA96E44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2464-0BE4-C547-AFF1-F1AF1F91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BFA1-E4C7-D040-AD5F-F74663F2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66200-3FCF-FE44-BC6A-614B8F03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399A-CFEE-DC46-97F5-CC61D310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9667-F686-FE4C-8EA2-C4499C67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4D4F-28BD-0F47-BD80-6B3C67BC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4EA65-4644-BB40-8AFA-1CFDE38B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D474D-6194-1349-852C-1F47B04F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03EC9-FC8A-874E-AB9D-9AF9E6C1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50778-0EC6-1845-BD61-22FDBD2D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7364-6C66-D34A-91CD-7BADBDD6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3A45-6239-6F4B-9ED1-24F7ED5C4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5F1B0-805D-F84E-AE64-224E7C728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08FEE-BA56-9141-BCC0-F1ED928C8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72D7C-1C4B-7645-984A-42B2A261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C69E-CE30-9840-A4A0-2307EB82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7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3990-53AA-B942-B642-9929D771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65F6E-E8C3-D340-B49F-D9ABD145B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56D21-719A-4448-8DBB-A2D0CDED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6B08D9-C239-7842-A1B9-FC0570D28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21103-F738-B04C-958C-9EA169E18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C71FB-5608-1841-B81D-78D92529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3C1E9-9D2C-3345-99AB-BC0093A7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A65C4-818A-A24E-A368-36467CCF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4734-A520-0347-ADF7-9A125A5A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88033-0910-FD4D-9132-103067B52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EED83-7B07-FF45-9162-D72E1F59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A505E-1D4F-DA46-A276-2711A76F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3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99D3C-D333-284F-B987-76E09735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A6EF03-0F12-4B48-9B64-6132F90B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E3C3E-36B6-054F-910E-BA492BD2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0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1D91-BD63-5647-B15E-DEBC09E3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1944-3239-F34B-9980-ADE2F8BFA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B9D5A-FDA8-2D45-B8AB-532AC416E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88BAD-1598-614B-A603-64443505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7C32F-F486-8648-B989-95F67A3E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2019A-454A-994E-8189-52B7B9AE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5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0D20-5CCE-5242-B9C0-8F39CC6B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90D0B-22B1-DD4A-8B99-8309A428AD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51447-B884-A04C-8C07-F91F94D2B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BC4C3-AE1E-DD4B-A56B-8D448866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1869D-2C9F-EB4D-A7AE-0781580E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C773B-2110-964F-9B09-EBE530E9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B0F3C-078E-C740-B38A-4EDE0BCD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0197-EB58-C841-966E-D449B1E1B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10B86-3C8B-244F-9C6B-F5F8DD6D9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63E9-4DF1-474F-BE4B-468FAC9F57A9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05241-63DC-8642-B186-96C03C033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7E40E-549A-5F4E-A729-78BF1071B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38746-3CBF-794F-831B-E0BBAEDCC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asecuritysite.com:8443/en-GB/app/search/search?q=search%20sourcetype%3Daccess_*%20%0A%7C%20stats%20count(eval(status%3D%22404%22))%20AS%20count_status%20BY%20sourcetype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0112.11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asecuritysite.com:8443/en-GB/app/search/search?q=search%20sourcetype%3Daccess_*%20%0A%7C%20timechart%20count(eval(action%3D%22purchase%22))%20BY%20productName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0367.12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asecuritysite.com:8443/en-GB/app/search/search?q=search%20sourcetype%3Daccess_*%20%7C%20chart%20count(eval(method%3D%22GET%22))%20as%20GETFUNCTION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19783.11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asecuritysite.com:8443/en-GB/app/search/search?q=search%20sourcetype%3Daccess_*%20%7C%20chart%20count(eval(method%3D%22GET%22))%20AS%20GET%2C%20count(eval(method%3D%22POST%22))%20AS%20POST%20by%20host&amp;display.page.search.mode=smart&amp;dispatch.sample_ratio=1&amp;earliest=0&amp;latest=&amp;display.page.search.tab=visualizations&amp;display.general.type=visualizations&amp;display.visualizations.charting.chart=column&amp;display.visualizations.type=charting&amp;display.visualizations.custom.type=Splunk_ML_Toolkit.Scatter3dViz&amp;sid=1599417981.9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asecuritysite.com:8443/en-GB/app/search/search?q=search%20sourcetype%3Daccess_*%20%0A%7C%20chart%20%20count(eval(searchmatch(%22Safari%22)))%20%20AS%20Safari%2C%20count(eval(searchmatch(%22Chrome%22)))%20%20AS%20Chrome%2C%20count(eval(searchmatch(%22Mozilla%22)))%20AS%20Mozilla%20by%20host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6140.15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asecuritysite.com:8443/en-GB/app/search/search?q=search%20get&amp;display.page.search.mode=fast&amp;dispatch.sample_ratio=1&amp;workload_pool=&amp;earliest=0&amp;latest=&amp;sid=1593014566.184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asecuritysite.com:8443/en-GB/app/search/search?q=search%20post%20status%3D200%20action%3Dpurchase%20|%20top%20categoryId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19037.1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asecuritysite.com:8443/en-GB/app/search/search?q=search%20sourcetype%3Daccess_*%20%0A%7C%20stats%20dc(status)%2Cdc(productId)%2Cdc(categoryId)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0721.13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securitysite.com:8443/en-GB/app/search/search?q=search%20sourcetype%3Daccess_*%20%0A%7C%20stats%20dc(status)%20as%20Status%2Cdc(productId)%20as%20%22Product%20ID%22%2Cdc(categoryId)%20as%20%22Category%20ID%22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0862.13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asecuritysite.com:8443/en-GB/app/search/search?q=search%20sourcetype%3Daccess_*%20action%3Dpurchase%20%0A%7C%20stats%20dc(clientip)%20BY%20categoryId&amp;display.page.search.mode=smart&amp;dispatch.sample_ratio=1&amp;earliest=0&amp;latest=&amp;display.page.search.tab=statistics&amp;display.general.type=statistics&amp;display.visualizations.charting.chart=column&amp;display.visualizations.type=charting&amp;display.visualizations.custom.type=Splunk_ML_Toolkit.Scatter3dViz&amp;sid=1599421028.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Splunk: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Charting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02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Stats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95831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8CCC51-1BAC-1842-99AA-BCDBE0B98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0" y="866267"/>
            <a:ext cx="11320645" cy="324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4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Splunk: Timeline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44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Timeline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7268097-BD61-844A-8004-247378AC16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144" y="856954"/>
            <a:ext cx="8942614" cy="46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15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Splunk: Charting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6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Charting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B2A4D5B-9873-C642-90E3-2F0F4A3C3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300" y="1192387"/>
            <a:ext cx="82423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8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Charting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17F33B2-E3CB-E949-937B-EB476DD4E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204" y="866267"/>
            <a:ext cx="10209595" cy="425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4711"/>
            <a:ext cx="10515600" cy="8662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Splunk Charting: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searchmatch</a:t>
            </a:r>
            <a:r>
              <a:rPr lang="en-US" b="1" dirty="0">
                <a:solidFill>
                  <a:srgbClr val="C00000"/>
                </a:solidFill>
              </a:rPr>
              <a:t>()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513222-210E-6B47-92E5-91CAADC1B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16" y="1596193"/>
            <a:ext cx="11190064" cy="33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4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Splunk: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Charting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95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Outline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CFE9704-8CBD-F04F-AE6F-76D1CF717419}"/>
              </a:ext>
            </a:extLst>
          </p:cNvPr>
          <p:cNvSpPr txBox="1">
            <a:spLocks/>
          </p:cNvSpPr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endParaRPr lang="en-US" altLang="en-US" sz="1500" dirty="0"/>
          </a:p>
          <a:p>
            <a:r>
              <a:rPr lang="en-US" altLang="en-US" sz="2000" dirty="0"/>
              <a:t>Stats.</a:t>
            </a:r>
          </a:p>
          <a:p>
            <a:r>
              <a:rPr lang="en-US" altLang="en-US" sz="2000" dirty="0"/>
              <a:t>Timeline.</a:t>
            </a:r>
          </a:p>
          <a:p>
            <a:r>
              <a:rPr lang="en-US" altLang="en-US" sz="2000" dirty="0"/>
              <a:t>Chart</a:t>
            </a:r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altLang="en-US" sz="1500" dirty="0"/>
          </a:p>
          <a:p>
            <a:endParaRPr lang="en-US" sz="1500" dirty="0"/>
          </a:p>
        </p:txBody>
      </p:sp>
      <p:pic>
        <p:nvPicPr>
          <p:cNvPr id="1026" name="Picture 2" descr="geometric shape digital wallpaper">
            <a:extLst>
              <a:ext uri="{FF2B5EF4-FFF2-40B4-BE49-F238E27FC236}">
                <a16:creationId xmlns:a16="http://schemas.microsoft.com/office/drawing/2014/main" id="{C763A23D-DE0C-A041-9359-D6395207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8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Buttercup Games</a:t>
            </a: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41554396-5832-8F41-BCF0-242A81D4CB3B}"/>
              </a:ext>
            </a:extLst>
          </p:cNvPr>
          <p:cNvSpPr/>
          <p:nvPr/>
        </p:nvSpPr>
        <p:spPr>
          <a:xfrm>
            <a:off x="347385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1028" name="Picture 4" descr="Screen Shot 2016-09-28 at 12.43.49 PM">
            <a:extLst>
              <a:ext uri="{FF2B5EF4-FFF2-40B4-BE49-F238E27FC236}">
                <a16:creationId xmlns:a16="http://schemas.microsoft.com/office/drawing/2014/main" id="{0152E27C-3B95-AF4F-A998-860E04B0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2984"/>
            <a:ext cx="2389391" cy="29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718ECF45-5869-8B47-BEB5-C8E88D19F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861" y="762642"/>
            <a:ext cx="8387862" cy="55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to </a:t>
            </a:r>
            <a:r>
              <a:rPr lang="en-US" b="1" dirty="0" err="1">
                <a:solidFill>
                  <a:srgbClr val="C00000"/>
                </a:solidFill>
              </a:rPr>
              <a:t>Visualisation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E7F8818-C104-6B4A-A2E5-8D9BF9713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803" y="850791"/>
            <a:ext cx="10374211" cy="45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2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Aggregation Methods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59AD2-A5DA-9440-BAF2-C3FCF0EE6C57}"/>
              </a:ext>
            </a:extLst>
          </p:cNvPr>
          <p:cNvSpPr txBox="1"/>
          <p:nvPr/>
        </p:nvSpPr>
        <p:spPr>
          <a:xfrm>
            <a:off x="260458" y="1129349"/>
            <a:ext cx="9209238" cy="1117228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b="1" dirty="0"/>
              <a:t>Aggregation functions</a:t>
            </a:r>
            <a:endParaRPr lang="en-GB" dirty="0"/>
          </a:p>
          <a:p>
            <a:r>
              <a:rPr lang="en-GB" dirty="0" err="1"/>
              <a:t>avg</a:t>
            </a:r>
            <a:r>
              <a:rPr lang="en-GB" dirty="0"/>
              <a:t>(X)</a:t>
            </a:r>
          </a:p>
          <a:p>
            <a:r>
              <a:rPr lang="en-GB" dirty="0"/>
              <a:t>count(X)</a:t>
            </a:r>
          </a:p>
          <a:p>
            <a:r>
              <a:rPr lang="en-GB" dirty="0"/>
              <a:t>dc(X)</a:t>
            </a:r>
          </a:p>
          <a:p>
            <a:r>
              <a:rPr lang="en-GB" dirty="0" err="1"/>
              <a:t>estdc</a:t>
            </a:r>
            <a:r>
              <a:rPr lang="en-GB" dirty="0"/>
              <a:t>(X)</a:t>
            </a:r>
          </a:p>
          <a:p>
            <a:r>
              <a:rPr lang="en-GB" dirty="0" err="1"/>
              <a:t>estdc_error</a:t>
            </a:r>
            <a:r>
              <a:rPr lang="en-GB" dirty="0"/>
              <a:t>(X)</a:t>
            </a:r>
          </a:p>
          <a:p>
            <a:r>
              <a:rPr lang="en-GB" dirty="0"/>
              <a:t>max(X)</a:t>
            </a:r>
          </a:p>
          <a:p>
            <a:r>
              <a:rPr lang="en-GB" dirty="0"/>
              <a:t>mean(X)</a:t>
            </a:r>
          </a:p>
          <a:p>
            <a:r>
              <a:rPr lang="en-GB" dirty="0"/>
              <a:t>median(X)</a:t>
            </a:r>
          </a:p>
          <a:p>
            <a:r>
              <a:rPr lang="en-GB" dirty="0"/>
              <a:t>min(X)</a:t>
            </a:r>
          </a:p>
          <a:p>
            <a:r>
              <a:rPr lang="en-GB" dirty="0"/>
              <a:t>mode(X)</a:t>
            </a:r>
          </a:p>
          <a:p>
            <a:r>
              <a:rPr lang="en-GB" dirty="0"/>
              <a:t>percentile&lt;X&gt;(Y)</a:t>
            </a:r>
          </a:p>
          <a:p>
            <a:r>
              <a:rPr lang="en-GB" dirty="0"/>
              <a:t>range(X)</a:t>
            </a:r>
          </a:p>
          <a:p>
            <a:r>
              <a:rPr lang="en-GB" dirty="0" err="1"/>
              <a:t>stdev</a:t>
            </a:r>
            <a:r>
              <a:rPr lang="en-GB" dirty="0"/>
              <a:t>(X)</a:t>
            </a:r>
          </a:p>
          <a:p>
            <a:r>
              <a:rPr lang="en-GB" dirty="0" err="1"/>
              <a:t>stdevp</a:t>
            </a:r>
            <a:r>
              <a:rPr lang="en-GB" dirty="0"/>
              <a:t>(X)</a:t>
            </a:r>
          </a:p>
          <a:p>
            <a:r>
              <a:rPr lang="en-GB" dirty="0"/>
              <a:t>sum(X)</a:t>
            </a:r>
          </a:p>
          <a:p>
            <a:r>
              <a:rPr lang="en-GB" dirty="0" err="1"/>
              <a:t>sumsq</a:t>
            </a:r>
            <a:r>
              <a:rPr lang="en-GB" dirty="0"/>
              <a:t>(X)</a:t>
            </a:r>
          </a:p>
          <a:p>
            <a:r>
              <a:rPr lang="en-GB" dirty="0"/>
              <a:t>var(X)</a:t>
            </a:r>
          </a:p>
          <a:p>
            <a:r>
              <a:rPr lang="en-GB" dirty="0" err="1"/>
              <a:t>varp</a:t>
            </a:r>
            <a:r>
              <a:rPr lang="en-GB" dirty="0"/>
              <a:t>(X)</a:t>
            </a:r>
          </a:p>
          <a:p>
            <a:r>
              <a:rPr lang="en-GB" dirty="0"/>
              <a:t> 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Event order functions</a:t>
            </a:r>
            <a:endParaRPr lang="en-GB" dirty="0"/>
          </a:p>
          <a:p>
            <a:r>
              <a:rPr lang="en-GB" dirty="0"/>
              <a:t>first(X)</a:t>
            </a:r>
          </a:p>
          <a:p>
            <a:r>
              <a:rPr lang="en-GB" dirty="0"/>
              <a:t>last(X)</a:t>
            </a:r>
          </a:p>
          <a:p>
            <a:r>
              <a:rPr lang="en-GB" dirty="0"/>
              <a:t> </a:t>
            </a:r>
          </a:p>
          <a:p>
            <a:r>
              <a:rPr lang="en-GB" b="1" dirty="0" err="1"/>
              <a:t>Multivalue</a:t>
            </a:r>
            <a:r>
              <a:rPr lang="en-GB" b="1" dirty="0"/>
              <a:t> stats and chart functions</a:t>
            </a:r>
            <a:endParaRPr lang="en-GB" dirty="0"/>
          </a:p>
          <a:p>
            <a:r>
              <a:rPr lang="en-GB" dirty="0"/>
              <a:t>list(X)</a:t>
            </a:r>
          </a:p>
          <a:p>
            <a:r>
              <a:rPr lang="en-GB" dirty="0"/>
              <a:t>values(X)</a:t>
            </a:r>
          </a:p>
          <a:p>
            <a:r>
              <a:rPr lang="en-GB" dirty="0"/>
              <a:t> </a:t>
            </a:r>
          </a:p>
          <a:p>
            <a:r>
              <a:rPr lang="en-GB" b="1" dirty="0"/>
              <a:t>Time functions</a:t>
            </a:r>
            <a:endParaRPr lang="en-GB" dirty="0"/>
          </a:p>
          <a:p>
            <a:r>
              <a:rPr lang="en-GB" dirty="0" err="1"/>
              <a:t>earliest_time</a:t>
            </a:r>
            <a:r>
              <a:rPr lang="en-GB" dirty="0"/>
              <a:t>(X)</a:t>
            </a:r>
          </a:p>
          <a:p>
            <a:r>
              <a:rPr lang="en-GB" dirty="0"/>
              <a:t>latest(X)</a:t>
            </a:r>
          </a:p>
          <a:p>
            <a:r>
              <a:rPr lang="en-GB" dirty="0" err="1"/>
              <a:t>latest_time</a:t>
            </a:r>
            <a:r>
              <a:rPr lang="en-GB" dirty="0"/>
              <a:t>(X)</a:t>
            </a:r>
          </a:p>
          <a:p>
            <a:r>
              <a:rPr lang="en-GB" dirty="0" err="1"/>
              <a:t>per_day</a:t>
            </a:r>
            <a:r>
              <a:rPr lang="en-GB" dirty="0"/>
              <a:t>(X)</a:t>
            </a:r>
          </a:p>
          <a:p>
            <a:r>
              <a:rPr lang="en-GB" dirty="0" err="1"/>
              <a:t>per_hour</a:t>
            </a:r>
            <a:r>
              <a:rPr lang="en-GB" dirty="0"/>
              <a:t>(X)</a:t>
            </a:r>
          </a:p>
          <a:p>
            <a:r>
              <a:rPr lang="en-GB" dirty="0" err="1"/>
              <a:t>per_minute</a:t>
            </a:r>
            <a:r>
              <a:rPr lang="en-GB" dirty="0"/>
              <a:t>(X)</a:t>
            </a:r>
          </a:p>
          <a:p>
            <a:r>
              <a:rPr lang="en-GB" dirty="0" err="1"/>
              <a:t>per_second</a:t>
            </a:r>
            <a:r>
              <a:rPr lang="en-GB" dirty="0"/>
              <a:t>(X)</a:t>
            </a:r>
          </a:p>
          <a:p>
            <a:r>
              <a:rPr lang="en-GB" dirty="0"/>
              <a:t>rate(X)</a:t>
            </a:r>
          </a:p>
          <a:p>
            <a:r>
              <a:rPr lang="en-GB" dirty="0" err="1"/>
              <a:t>rate_avg</a:t>
            </a:r>
            <a:r>
              <a:rPr lang="en-GB" dirty="0"/>
              <a:t>(X)</a:t>
            </a:r>
          </a:p>
          <a:p>
            <a:r>
              <a:rPr lang="en-GB" dirty="0" err="1"/>
              <a:t>rate_sum</a:t>
            </a:r>
            <a:r>
              <a:rPr lang="en-GB" dirty="0"/>
              <a:t>(X)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3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086453-A0E8-9B4B-AB0B-471B6D35E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841" y="486176"/>
            <a:ext cx="6372410" cy="5885648"/>
          </a:xfrm>
        </p:spPr>
        <p:txBody>
          <a:bodyPr anchor="b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Splunk: Stats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CB3C9-BC15-5242-821C-370C49E00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44" y="486176"/>
            <a:ext cx="4739912" cy="2275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B1CB7C-C65F-6F47-89AE-D774AD561B59}"/>
              </a:ext>
            </a:extLst>
          </p:cNvPr>
          <p:cNvSpPr txBox="1"/>
          <p:nvPr/>
        </p:nvSpPr>
        <p:spPr>
          <a:xfrm>
            <a:off x="342628" y="3062842"/>
            <a:ext cx="266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“From bits to information”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4F62D-F21E-544F-86E0-CD0D919307C4}"/>
              </a:ext>
            </a:extLst>
          </p:cNvPr>
          <p:cNvCxnSpPr/>
          <p:nvPr/>
        </p:nvCxnSpPr>
        <p:spPr>
          <a:xfrm>
            <a:off x="314944" y="2946948"/>
            <a:ext cx="493076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31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Stats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1BA4D5-E278-3043-8453-61CF32CA78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0" y="931462"/>
            <a:ext cx="121920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3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Stats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A6BFE8-D7BE-4947-AF6E-414C01B7F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0" y="866267"/>
            <a:ext cx="12192000" cy="33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8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ometric shape digital wallpaper">
            <a:extLst>
              <a:ext uri="{FF2B5EF4-FFF2-40B4-BE49-F238E27FC236}">
                <a16:creationId xmlns:a16="http://schemas.microsoft.com/office/drawing/2014/main" id="{4D559958-44A7-7F46-947F-3C6667F80C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 r="5916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60BB54-3EF7-6C45-8699-FE2E2FA9D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278" y="5684108"/>
            <a:ext cx="2148722" cy="1031386"/>
          </a:xfrm>
          <a:prstGeom prst="rect">
            <a:avLst/>
          </a:prstGeom>
        </p:spPr>
      </p:pic>
      <p:sp>
        <p:nvSpPr>
          <p:cNvPr id="10" name="Shape 345">
            <a:extLst>
              <a:ext uri="{FF2B5EF4-FFF2-40B4-BE49-F238E27FC236}">
                <a16:creationId xmlns:a16="http://schemas.microsoft.com/office/drawing/2014/main" id="{0D2B003F-318B-E44A-B74C-C0A7B761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6267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Splunk Stats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28AE433-5FF0-DF4F-81BE-E9D7DD99F909}"/>
              </a:ext>
            </a:extLst>
          </p:cNvPr>
          <p:cNvSpPr/>
          <p:nvPr/>
        </p:nvSpPr>
        <p:spPr>
          <a:xfrm>
            <a:off x="101200" y="5684108"/>
            <a:ext cx="126818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2B012E2-F42B-B54F-B075-9D09DC9D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791433"/>
            <a:ext cx="10363200" cy="52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2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262</Words>
  <Application>Microsoft Macintosh PowerPoint</Application>
  <PresentationFormat>Widescreen</PresentationFormat>
  <Paragraphs>105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Splunk: Visualisation and Charting</vt:lpstr>
      <vt:lpstr>Outline</vt:lpstr>
      <vt:lpstr>Buttercup Games</vt:lpstr>
      <vt:lpstr>Splunk to Visualisation</vt:lpstr>
      <vt:lpstr>Aggregation Methods</vt:lpstr>
      <vt:lpstr>Splunk: Stats</vt:lpstr>
      <vt:lpstr>Splunk Stats</vt:lpstr>
      <vt:lpstr>Splunk Stats</vt:lpstr>
      <vt:lpstr>Splunk Stats</vt:lpstr>
      <vt:lpstr>Splunk Stats</vt:lpstr>
      <vt:lpstr>Splunk: Timeline</vt:lpstr>
      <vt:lpstr>Splunk Timeline</vt:lpstr>
      <vt:lpstr>Splunk: Charting</vt:lpstr>
      <vt:lpstr>Splunk Charting</vt:lpstr>
      <vt:lpstr>Splunk Charting</vt:lpstr>
      <vt:lpstr>Splunk Charting:   searchmatch()</vt:lpstr>
      <vt:lpstr>Splunk: Visualisation and Charting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Forensics and Protocols</dc:title>
  <dc:creator>Buchanan, Bill</dc:creator>
  <cp:lastModifiedBy>Buchanan, Bill</cp:lastModifiedBy>
  <cp:revision>43</cp:revision>
  <dcterms:created xsi:type="dcterms:W3CDTF">2020-05-03T17:50:05Z</dcterms:created>
  <dcterms:modified xsi:type="dcterms:W3CDTF">2021-07-28T15:09:05Z</dcterms:modified>
</cp:coreProperties>
</file>