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1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97" r:id="rId2"/>
    <p:sldId id="298" r:id="rId3"/>
    <p:sldId id="299" r:id="rId4"/>
    <p:sldId id="269" r:id="rId5"/>
    <p:sldId id="300" r:id="rId6"/>
    <p:sldId id="301" r:id="rId7"/>
    <p:sldId id="302" r:id="rId8"/>
    <p:sldId id="303" r:id="rId9"/>
  </p:sldIdLst>
  <p:sldSz cx="9144000" cy="6858000" type="screen4x3"/>
  <p:notesSz cx="7099300" cy="10234613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429" autoAdjust="0"/>
    <p:restoredTop sz="94660"/>
  </p:normalViewPr>
  <p:slideViewPr>
    <p:cSldViewPr>
      <p:cViewPr>
        <p:scale>
          <a:sx n="95" d="100"/>
          <a:sy n="95" d="100"/>
        </p:scale>
        <p:origin x="-390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9F2E134C-FB03-4ABF-B221-534B4C8396CF}" type="datetimeFigureOut">
              <a:rPr lang="en-GB" smtClean="0"/>
              <a:t>20/06/2013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EB9BC8B2-F804-47C2-BC82-5EAA828A69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7647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09524" indent="-309524">
              <a:buFontTx/>
              <a:buChar char="-"/>
            </a:pPr>
            <a:r>
              <a:rPr lang="en-GB" dirty="0" smtClean="0"/>
              <a:t>Recall name of medicines, to enable repeat prescription</a:t>
            </a:r>
          </a:p>
          <a:p>
            <a:pPr marL="309524" indent="-309524">
              <a:buFontTx/>
              <a:buChar char="-"/>
            </a:pPr>
            <a:r>
              <a:rPr lang="en-GB" dirty="0" smtClean="0"/>
              <a:t>Have sensitive info removed or excluded from o/l version</a:t>
            </a:r>
          </a:p>
          <a:p>
            <a:pPr marL="309524" indent="-309524">
              <a:buFontTx/>
              <a:buChar char="-"/>
            </a:pPr>
            <a:r>
              <a:rPr lang="en-GB" dirty="0" smtClean="0"/>
              <a:t>Request amendments and update </a:t>
            </a:r>
            <a:r>
              <a:rPr lang="en-GB" dirty="0" err="1" smtClean="0"/>
              <a:t>eg</a:t>
            </a:r>
            <a:r>
              <a:rPr lang="en-GB" dirty="0" smtClean="0"/>
              <a:t> diet/meds</a:t>
            </a:r>
          </a:p>
          <a:p>
            <a:pPr marL="309524" indent="-309524">
              <a:buFontTx/>
              <a:buChar char="-"/>
            </a:pPr>
            <a:r>
              <a:rPr lang="en-GB" dirty="0" smtClean="0"/>
              <a:t>Use it to inform discussions with locums etc.</a:t>
            </a:r>
          </a:p>
          <a:p>
            <a:pPr marL="309524" indent="-309524">
              <a:buFontTx/>
              <a:buChar char="-"/>
            </a:pPr>
            <a:r>
              <a:rPr lang="en-GB" dirty="0" smtClean="0"/>
              <a:t>Learn</a:t>
            </a:r>
          </a:p>
          <a:p>
            <a:pPr marL="309524" indent="-309524">
              <a:buFontTx/>
              <a:buChar char="-"/>
            </a:pPr>
            <a:r>
              <a:rPr lang="en-GB" dirty="0" smtClean="0"/>
              <a:t>Check who has had access to it and when.</a:t>
            </a:r>
          </a:p>
          <a:p>
            <a:pPr marL="309524" indent="-309524">
              <a:buFontTx/>
              <a:buChar char="-"/>
            </a:pPr>
            <a:r>
              <a:rPr lang="en-GB" dirty="0" smtClean="0"/>
              <a:t>To monitor current health status against documented status, so </a:t>
            </a:r>
            <a:r>
              <a:rPr lang="en-GB" dirty="0" err="1" smtClean="0"/>
              <a:t>i</a:t>
            </a:r>
            <a:r>
              <a:rPr lang="en-GB" dirty="0" smtClean="0"/>
              <a:t> can made my own adjustments to lifestyle, and make decisions about when I GP appointment might be required</a:t>
            </a:r>
          </a:p>
          <a:p>
            <a:pPr marL="309524" indent="-309524">
              <a:buFontTx/>
              <a:buChar char="-"/>
            </a:pPr>
            <a:r>
              <a:rPr lang="en-GB" dirty="0" smtClean="0"/>
              <a:t>would like to check any blood test results and various other results for myself and be able to see the data instead of people saying everything as being 'normal' </a:t>
            </a:r>
            <a:r>
              <a:rPr lang="en-GB" dirty="0" err="1" smtClean="0"/>
              <a:t>i</a:t>
            </a:r>
            <a:r>
              <a:rPr lang="en-GB" dirty="0" smtClean="0"/>
              <a:t> like to how the measures.</a:t>
            </a:r>
          </a:p>
          <a:p>
            <a:pPr marL="309524" indent="-309524">
              <a:buFontTx/>
              <a:buChar char="-"/>
            </a:pPr>
            <a:r>
              <a:rPr lang="en-GB" dirty="0" smtClean="0"/>
              <a:t>Ask questions.</a:t>
            </a:r>
          </a:p>
          <a:p>
            <a:pPr marL="309524" indent="-309524">
              <a:buFontTx/>
              <a:buChar char="-"/>
            </a:pPr>
            <a:r>
              <a:rPr lang="en-GB" dirty="0" smtClean="0"/>
              <a:t>Check up on results and just have an overall outlook on my health</a:t>
            </a:r>
          </a:p>
          <a:p>
            <a:pPr marL="309524" indent="-309524">
              <a:buFontTx/>
              <a:buChar char="-"/>
            </a:pPr>
            <a:r>
              <a:rPr lang="en-GB" dirty="0" smtClean="0"/>
              <a:t>To see medical comments and information / comments that are not normally relayed to patients</a:t>
            </a:r>
          </a:p>
          <a:p>
            <a:pPr marL="309524" indent="-309524">
              <a:buFontTx/>
              <a:buChar char="-"/>
            </a:pPr>
            <a:r>
              <a:rPr lang="en-GB" dirty="0" smtClean="0"/>
              <a:t>Follow up appointments, and conditions with specialists.</a:t>
            </a:r>
          </a:p>
          <a:p>
            <a:pPr marL="309524" indent="-309524">
              <a:buFontTx/>
              <a:buChar char="-"/>
            </a:pPr>
            <a:r>
              <a:rPr lang="en-GB" dirty="0" smtClean="0"/>
              <a:t>Communicate with contributors to the record</a:t>
            </a:r>
          </a:p>
          <a:p>
            <a:pPr marL="309524" indent="-309524">
              <a:buFontTx/>
              <a:buChar char="-"/>
            </a:pPr>
            <a:r>
              <a:rPr lang="en-GB" dirty="0" smtClean="0"/>
              <a:t>More active role in health management</a:t>
            </a:r>
          </a:p>
          <a:p>
            <a:pPr marL="309524" indent="-309524">
              <a:buFontTx/>
              <a:buChar char="-"/>
            </a:pPr>
            <a:r>
              <a:rPr lang="en-GB" dirty="0" smtClean="0"/>
              <a:t>Transfer to a personal health record</a:t>
            </a:r>
          </a:p>
          <a:p>
            <a:pPr marL="309524" indent="-309524">
              <a:buFontTx/>
              <a:buChar char="-"/>
            </a:pPr>
            <a:r>
              <a:rPr lang="en-GB" dirty="0" smtClean="0"/>
              <a:t>Fold in personally-collected data to help define personal baseline of 'wellness', against which 'illness' can be assessed.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BC8B2-F804-47C2-BC82-5EAA828A698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7566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D8C09-11C7-4258-8E24-B18D024832BF}" type="datetimeFigureOut">
              <a:rPr lang="en-GB" smtClean="0"/>
              <a:t>20/06/2013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FA180-C407-459F-B1A6-3645319F8DD5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6200775"/>
            <a:ext cx="2162175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37000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D8C09-11C7-4258-8E24-B18D024832BF}" type="datetimeFigureOut">
              <a:rPr lang="en-GB" smtClean="0"/>
              <a:t>20/06/2013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FA180-C407-459F-B1A6-3645319F8D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3124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D8C09-11C7-4258-8E24-B18D024832BF}" type="datetimeFigureOut">
              <a:rPr lang="en-GB" smtClean="0"/>
              <a:t>20/06/2013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FA180-C407-459F-B1A6-3645319F8D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1090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85C21-B797-EC4B-A45F-136241576308}" type="datetimeFigureOut">
              <a:rPr lang="en-US" smtClean="0"/>
              <a:pPr/>
              <a:t>6/20/2013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83E0-1972-2044-8052-612EFEB897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920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D8C09-11C7-4258-8E24-B18D024832BF}" type="datetimeFigureOut">
              <a:rPr lang="en-GB" smtClean="0"/>
              <a:t>20/06/2013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FA180-C407-459F-B1A6-3645319F8D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3977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D8C09-11C7-4258-8E24-B18D024832BF}" type="datetimeFigureOut">
              <a:rPr lang="en-GB" smtClean="0"/>
              <a:t>20/06/2013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FA180-C407-459F-B1A6-3645319F8D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2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D8C09-11C7-4258-8E24-B18D024832BF}" type="datetimeFigureOut">
              <a:rPr lang="en-GB" smtClean="0"/>
              <a:t>20/06/2013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FA180-C407-459F-B1A6-3645319F8D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5308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D8C09-11C7-4258-8E24-B18D024832BF}" type="datetimeFigureOut">
              <a:rPr lang="en-GB" smtClean="0"/>
              <a:t>20/06/2013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FA180-C407-459F-B1A6-3645319F8D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64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D8C09-11C7-4258-8E24-B18D024832BF}" type="datetimeFigureOut">
              <a:rPr lang="en-GB" smtClean="0"/>
              <a:t>20/06/2013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FA180-C407-459F-B1A6-3645319F8D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968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D8C09-11C7-4258-8E24-B18D024832BF}" type="datetimeFigureOut">
              <a:rPr lang="en-GB" smtClean="0"/>
              <a:t>20/06/2013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FA180-C407-459F-B1A6-3645319F8D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9245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D8C09-11C7-4258-8E24-B18D024832BF}" type="datetimeFigureOut">
              <a:rPr lang="en-GB" smtClean="0"/>
              <a:t>20/06/2013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FA180-C407-459F-B1A6-3645319F8D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7387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D8C09-11C7-4258-8E24-B18D024832BF}" type="datetimeFigureOut">
              <a:rPr lang="en-GB" smtClean="0"/>
              <a:t>20/06/2013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FA180-C407-459F-B1A6-3645319F8D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6694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D8C09-11C7-4258-8E24-B18D024832BF}" type="datetimeFigureOut">
              <a:rPr lang="en-GB" smtClean="0"/>
              <a:t>20/06/2013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FA180-C407-459F-B1A6-3645319F8DD5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6200775"/>
            <a:ext cx="2162175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2252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tags" Target="../tags/tag3.xml"/><Relationship Id="rId7" Type="http://schemas.openxmlformats.org/officeDocument/2006/relationships/image" Target="../media/image2.emf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tags" Target="../tags/tag6.xml"/><Relationship Id="rId7" Type="http://schemas.openxmlformats.org/officeDocument/2006/relationships/image" Target="../media/image4.emf"/><Relationship Id="rId2" Type="http://schemas.openxmlformats.org/officeDocument/2006/relationships/tags" Target="../tags/tag5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tags" Target="../tags/tag9.xml"/><Relationship Id="rId7" Type="http://schemas.openxmlformats.org/officeDocument/2006/relationships/image" Target="../media/image5.emf"/><Relationship Id="rId2" Type="http://schemas.openxmlformats.org/officeDocument/2006/relationships/tags" Target="../tags/tag8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tags" Target="../tags/tag13.xml"/><Relationship Id="rId7" Type="http://schemas.openxmlformats.org/officeDocument/2006/relationships/image" Target="../media/image7.emf"/><Relationship Id="rId2" Type="http://schemas.openxmlformats.org/officeDocument/2006/relationships/tags" Target="../tags/tag1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tags" Target="../tags/tag16.xml"/><Relationship Id="rId7" Type="http://schemas.openxmlformats.org/officeDocument/2006/relationships/image" Target="../media/image8.emf"/><Relationship Id="rId2" Type="http://schemas.openxmlformats.org/officeDocument/2006/relationships/tags" Target="../tags/tag15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tags" Target="../tags/tag19.xml"/><Relationship Id="rId7" Type="http://schemas.openxmlformats.org/officeDocument/2006/relationships/image" Target="../media/image9.emf"/><Relationship Id="rId2" Type="http://schemas.openxmlformats.org/officeDocument/2006/relationships/tags" Target="../tags/tag18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20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tags" Target="../tags/tag22.xml"/><Relationship Id="rId7" Type="http://schemas.openxmlformats.org/officeDocument/2006/relationships/image" Target="../media/image10.emf"/><Relationship Id="rId2" Type="http://schemas.openxmlformats.org/officeDocument/2006/relationships/tags" Target="../tags/tag21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7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PQuestion"/>
          <p:cNvSpPr txBox="1">
            <a:spLocks/>
          </p:cNvSpPr>
          <p:nvPr/>
        </p:nvSpPr>
        <p:spPr>
          <a:xfrm>
            <a:off x="2195736" y="332656"/>
            <a:ext cx="6552728" cy="1143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dirty="0" smtClean="0">
                <a:solidFill>
                  <a:schemeClr val="bg1"/>
                </a:solidFill>
              </a:rPr>
              <a:t>Within three </a:t>
            </a:r>
            <a:r>
              <a:rPr lang="en-GB" dirty="0">
                <a:solidFill>
                  <a:schemeClr val="bg1"/>
                </a:solidFill>
              </a:rPr>
              <a:t>y</a:t>
            </a:r>
            <a:r>
              <a:rPr lang="en-GB" dirty="0" smtClean="0">
                <a:solidFill>
                  <a:schemeClr val="bg1"/>
                </a:solidFill>
              </a:rPr>
              <a:t>ears will health records be on-line?</a:t>
            </a:r>
            <a:endParaRPr lang="en-GB" dirty="0">
              <a:solidFill>
                <a:schemeClr val="bg1"/>
              </a:solidFill>
            </a:endParaRPr>
          </a:p>
        </p:txBody>
      </p:sp>
      <p:graphicFrame>
        <p:nvGraphicFramePr>
          <p:cNvPr id="2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555961110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1800200" cy="1432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67544" y="1772816"/>
            <a:ext cx="4608512" cy="288032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GB" sz="3000" dirty="0" smtClean="0"/>
              <a:t>Yes.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GB" sz="3000" dirty="0" smtClean="0"/>
              <a:t>No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GB" sz="3000" dirty="0" smtClean="0"/>
              <a:t>Don’t know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978343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PQuestion"/>
          <p:cNvSpPr txBox="1">
            <a:spLocks/>
          </p:cNvSpPr>
          <p:nvPr/>
        </p:nvSpPr>
        <p:spPr>
          <a:xfrm>
            <a:off x="2195736" y="332656"/>
            <a:ext cx="6552728" cy="1143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dirty="0" smtClean="0">
                <a:solidFill>
                  <a:schemeClr val="bg1"/>
                </a:solidFill>
              </a:rPr>
              <a:t>Which service would you most like to get access to?</a:t>
            </a:r>
            <a:endParaRPr lang="en-GB" dirty="0">
              <a:solidFill>
                <a:schemeClr val="bg1"/>
              </a:solidFill>
            </a:endParaRPr>
          </a:p>
        </p:txBody>
      </p:sp>
      <p:graphicFrame>
        <p:nvGraphicFramePr>
          <p:cNvPr id="2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20518046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1800200" cy="1432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67544" y="1772816"/>
            <a:ext cx="4608512" cy="288032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GB" sz="3000" dirty="0"/>
              <a:t>View health record.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GB" sz="3000" dirty="0"/>
              <a:t>Book appointments.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GB" sz="3000" dirty="0"/>
              <a:t>Email with clinical staff.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GB" sz="3000" dirty="0"/>
              <a:t>Video conference with clinical staff.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GB" sz="3000" dirty="0"/>
              <a:t>Order repeat prescriptions.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GB" sz="3000" dirty="0"/>
              <a:t>Manage my child’s health record.</a:t>
            </a:r>
            <a:endParaRPr lang="en-GB" sz="3000" dirty="0" smtClean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883505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PQuestion"/>
          <p:cNvSpPr txBox="1">
            <a:spLocks/>
          </p:cNvSpPr>
          <p:nvPr/>
        </p:nvSpPr>
        <p:spPr>
          <a:xfrm>
            <a:off x="2195736" y="332656"/>
            <a:ext cx="6552728" cy="1143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dirty="0" smtClean="0">
                <a:solidFill>
                  <a:schemeClr val="bg1"/>
                </a:solidFill>
              </a:rPr>
              <a:t>If you had access, what would you like to do with your data?</a:t>
            </a:r>
            <a:endParaRPr lang="en-GB" dirty="0">
              <a:solidFill>
                <a:schemeClr val="bg1"/>
              </a:solidFill>
            </a:endParaRPr>
          </a:p>
        </p:txBody>
      </p:sp>
      <p:graphicFrame>
        <p:nvGraphicFramePr>
          <p:cNvPr id="2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24804251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1800200" cy="1432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67544" y="1772816"/>
            <a:ext cx="4608512" cy="288032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GB" sz="3000" dirty="0"/>
              <a:t>Check its accuracy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GB" sz="3000" dirty="0"/>
              <a:t>Recall key information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GB" sz="3000" dirty="0"/>
              <a:t>Make amendments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GB" sz="3000" dirty="0"/>
              <a:t>Add comments</a:t>
            </a:r>
            <a:endParaRPr lang="en-GB" sz="3000" dirty="0" smtClean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42888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08" y="-99392"/>
            <a:ext cx="8229600" cy="882352"/>
          </a:xfrm>
        </p:spPr>
        <p:txBody>
          <a:bodyPr>
            <a:normAutofit/>
          </a:bodyPr>
          <a:lstStyle/>
          <a:p>
            <a:pPr algn="l"/>
            <a:r>
              <a:rPr lang="en-GB" sz="3000" b="1" dirty="0"/>
              <a:t>What would you want to do with the data?</a:t>
            </a: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48680"/>
            <a:ext cx="3689898" cy="2244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-36512" y="548680"/>
            <a:ext cx="8496944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GB" dirty="0" smtClean="0"/>
              <a:t>Review </a:t>
            </a:r>
            <a:r>
              <a:rPr lang="en-GB" dirty="0"/>
              <a:t>lab results and </a:t>
            </a:r>
            <a:r>
              <a:rPr lang="en-GB" dirty="0" smtClean="0"/>
              <a:t>medication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research </a:t>
            </a:r>
            <a:r>
              <a:rPr lang="en-GB" dirty="0"/>
              <a:t>treatments and </a:t>
            </a:r>
            <a:r>
              <a:rPr lang="en-GB" dirty="0" smtClean="0"/>
              <a:t>developments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Ascertain </a:t>
            </a:r>
            <a:r>
              <a:rPr lang="en-GB" dirty="0"/>
              <a:t>what actions to take in </a:t>
            </a:r>
            <a:r>
              <a:rPr lang="en-GB" dirty="0" smtClean="0"/>
              <a:t>life.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Order </a:t>
            </a:r>
            <a:r>
              <a:rPr lang="en-GB" dirty="0"/>
              <a:t>repeat </a:t>
            </a:r>
            <a:r>
              <a:rPr lang="en-GB" dirty="0" smtClean="0"/>
              <a:t>prescriptions</a:t>
            </a:r>
          </a:p>
          <a:p>
            <a:pPr marL="285750" indent="-285750">
              <a:buFontTx/>
              <a:buChar char="-"/>
            </a:pPr>
            <a:r>
              <a:rPr lang="en-GB" dirty="0"/>
              <a:t>R</a:t>
            </a:r>
            <a:r>
              <a:rPr lang="en-GB" dirty="0" smtClean="0"/>
              <a:t>eview </a:t>
            </a:r>
            <a:r>
              <a:rPr lang="en-GB" dirty="0"/>
              <a:t>doctors opinions on </a:t>
            </a:r>
            <a:r>
              <a:rPr lang="en-GB" dirty="0" smtClean="0"/>
              <a:t>myself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Understand </a:t>
            </a:r>
            <a:r>
              <a:rPr lang="en-GB" dirty="0"/>
              <a:t>what's on </a:t>
            </a:r>
            <a:r>
              <a:rPr lang="en-GB" dirty="0" smtClean="0"/>
              <a:t>file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Track </a:t>
            </a:r>
            <a:r>
              <a:rPr lang="en-GB" dirty="0"/>
              <a:t>my </a:t>
            </a:r>
            <a:r>
              <a:rPr lang="en-GB" dirty="0" smtClean="0"/>
              <a:t>progress/history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Have </a:t>
            </a:r>
            <a:r>
              <a:rPr lang="en-GB" dirty="0"/>
              <a:t>access in order if laboratory results (others) </a:t>
            </a:r>
            <a:r>
              <a:rPr lang="en-GB" dirty="0" smtClean="0"/>
              <a:t>need                                                      to </a:t>
            </a:r>
            <a:r>
              <a:rPr lang="en-GB" dirty="0"/>
              <a:t>be provided to private clinic or foreign </a:t>
            </a:r>
            <a:r>
              <a:rPr lang="en-GB" dirty="0" smtClean="0"/>
              <a:t>GP.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Use </a:t>
            </a:r>
            <a:r>
              <a:rPr lang="en-GB" dirty="0"/>
              <a:t>it to monitor and manage my health </a:t>
            </a:r>
            <a:r>
              <a:rPr lang="en-GB" dirty="0" smtClean="0"/>
              <a:t>issues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Be </a:t>
            </a:r>
            <a:r>
              <a:rPr lang="en-GB" dirty="0"/>
              <a:t>able to access e.g. </a:t>
            </a:r>
            <a:r>
              <a:rPr lang="en-GB" dirty="0" smtClean="0"/>
              <a:t>inoculation records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Add </a:t>
            </a:r>
            <a:r>
              <a:rPr lang="en-GB" dirty="0"/>
              <a:t>content/use it in </a:t>
            </a:r>
            <a:r>
              <a:rPr lang="en-GB" dirty="0" smtClean="0"/>
              <a:t>consultations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Challenge </a:t>
            </a:r>
            <a:r>
              <a:rPr lang="en-GB" dirty="0"/>
              <a:t>assumptions - quality of NHS doctor has gone down </a:t>
            </a:r>
            <a:r>
              <a:rPr lang="en-GB" dirty="0" smtClean="0"/>
              <a:t>dramatically.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Make </a:t>
            </a:r>
            <a:r>
              <a:rPr lang="en-GB" dirty="0"/>
              <a:t>complaints about doctors based on </a:t>
            </a:r>
            <a:r>
              <a:rPr lang="en-GB" dirty="0" smtClean="0"/>
              <a:t>comments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Use </a:t>
            </a:r>
            <a:r>
              <a:rPr lang="en-GB" dirty="0"/>
              <a:t>to inform health </a:t>
            </a:r>
            <a:r>
              <a:rPr lang="en-GB" dirty="0" smtClean="0"/>
              <a:t>choices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Request </a:t>
            </a:r>
            <a:r>
              <a:rPr lang="en-GB" dirty="0"/>
              <a:t>deletion irrelevant </a:t>
            </a:r>
            <a:r>
              <a:rPr lang="en-GB" dirty="0" smtClean="0"/>
              <a:t>information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Check </a:t>
            </a:r>
            <a:r>
              <a:rPr lang="en-GB" dirty="0"/>
              <a:t>who has accessed my records and demand explanations where </a:t>
            </a:r>
            <a:r>
              <a:rPr lang="en-GB" dirty="0" smtClean="0"/>
              <a:t>appropriate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Print </a:t>
            </a:r>
            <a:r>
              <a:rPr lang="en-GB" dirty="0"/>
              <a:t>off my repeat </a:t>
            </a:r>
            <a:r>
              <a:rPr lang="en-GB" dirty="0" smtClean="0"/>
              <a:t>prescription</a:t>
            </a:r>
          </a:p>
          <a:p>
            <a:pPr marL="285750" indent="-285750">
              <a:buFontTx/>
              <a:buChar char="-"/>
            </a:pPr>
            <a:r>
              <a:rPr lang="en-GB" dirty="0"/>
              <a:t>S</a:t>
            </a:r>
            <a:r>
              <a:rPr lang="en-GB" dirty="0" smtClean="0"/>
              <a:t>ee </a:t>
            </a:r>
            <a:r>
              <a:rPr lang="en-GB" dirty="0"/>
              <a:t>who has accessed it (including LEA </a:t>
            </a:r>
            <a:r>
              <a:rPr lang="en-GB" dirty="0" err="1"/>
              <a:t>etc</a:t>
            </a:r>
            <a:r>
              <a:rPr lang="en-GB" dirty="0"/>
              <a:t>) at all </a:t>
            </a:r>
            <a:r>
              <a:rPr lang="en-GB" dirty="0" smtClean="0"/>
              <a:t>times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Learn </a:t>
            </a:r>
            <a:r>
              <a:rPr lang="en-GB" dirty="0"/>
              <a:t>more about myself in relation to ill </a:t>
            </a:r>
            <a:r>
              <a:rPr lang="en-GB" dirty="0" smtClean="0"/>
              <a:t>health</a:t>
            </a:r>
          </a:p>
          <a:p>
            <a:pPr marL="285750" indent="-285750">
              <a:buFontTx/>
              <a:buChar char="-"/>
            </a:pPr>
            <a:r>
              <a:rPr lang="en-GB" dirty="0"/>
              <a:t>U</a:t>
            </a:r>
            <a:r>
              <a:rPr lang="en-GB" dirty="0" smtClean="0"/>
              <a:t>se </a:t>
            </a:r>
            <a:r>
              <a:rPr lang="en-GB" dirty="0"/>
              <a:t>for health and travel insurance (and other things where I need </a:t>
            </a:r>
            <a:r>
              <a:rPr lang="en-GB" dirty="0" smtClean="0"/>
              <a:t>                                  to </a:t>
            </a:r>
            <a:r>
              <a:rPr lang="en-GB" dirty="0"/>
              <a:t>demonstrate/recall information about my </a:t>
            </a:r>
            <a:r>
              <a:rPr lang="en-GB" dirty="0" smtClean="0"/>
              <a:t>health)</a:t>
            </a:r>
          </a:p>
          <a:p>
            <a:pPr marL="285750" indent="-285750">
              <a:buFontTx/>
              <a:buChar char="-"/>
            </a:pPr>
            <a:r>
              <a:rPr lang="en-GB" dirty="0"/>
              <a:t>G</a:t>
            </a:r>
            <a:r>
              <a:rPr lang="en-GB" dirty="0" smtClean="0"/>
              <a:t>ive </a:t>
            </a:r>
            <a:r>
              <a:rPr lang="en-GB" dirty="0"/>
              <a:t>to other HCP who don't have </a:t>
            </a:r>
            <a:r>
              <a:rPr lang="en-GB" dirty="0" smtClean="0"/>
              <a:t>access.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6341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PQuestion"/>
          <p:cNvSpPr txBox="1">
            <a:spLocks/>
          </p:cNvSpPr>
          <p:nvPr/>
        </p:nvSpPr>
        <p:spPr>
          <a:xfrm>
            <a:off x="2195736" y="332656"/>
            <a:ext cx="6552728" cy="1143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dirty="0" smtClean="0">
                <a:solidFill>
                  <a:schemeClr val="bg1"/>
                </a:solidFill>
              </a:rPr>
              <a:t>Who should own the data?</a:t>
            </a:r>
            <a:endParaRPr lang="en-GB" dirty="0">
              <a:solidFill>
                <a:schemeClr val="bg1"/>
              </a:solidFill>
            </a:endParaRPr>
          </a:p>
        </p:txBody>
      </p:sp>
      <p:graphicFrame>
        <p:nvGraphicFramePr>
          <p:cNvPr id="2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540542114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1800200" cy="1432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67544" y="1772816"/>
            <a:ext cx="4608512" cy="288032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GB" sz="3000" dirty="0"/>
              <a:t>Your GP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GB" sz="3000" dirty="0" smtClean="0"/>
              <a:t>I </a:t>
            </a:r>
            <a:r>
              <a:rPr lang="en-GB" sz="3000" dirty="0"/>
              <a:t>should own the data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GB" sz="3000" dirty="0" smtClean="0"/>
              <a:t>Hospital</a:t>
            </a:r>
            <a:endParaRPr lang="en-GB" sz="3000" dirty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GB" sz="3000" dirty="0" smtClean="0"/>
              <a:t>Government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095945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PQuestion"/>
          <p:cNvSpPr txBox="1">
            <a:spLocks/>
          </p:cNvSpPr>
          <p:nvPr/>
        </p:nvSpPr>
        <p:spPr>
          <a:xfrm>
            <a:off x="2195736" y="332656"/>
            <a:ext cx="6552728" cy="1143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dirty="0" smtClean="0">
                <a:solidFill>
                  <a:schemeClr val="bg1"/>
                </a:solidFill>
              </a:rPr>
              <a:t>Greatest barrier to Citizen Access</a:t>
            </a:r>
            <a:endParaRPr lang="en-GB" dirty="0">
              <a:solidFill>
                <a:schemeClr val="bg1"/>
              </a:solidFill>
            </a:endParaRPr>
          </a:p>
        </p:txBody>
      </p:sp>
      <p:graphicFrame>
        <p:nvGraphicFramePr>
          <p:cNvPr id="2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278643543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1800200" cy="1432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5496" y="1700808"/>
            <a:ext cx="4608512" cy="288032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GB" sz="2600" dirty="0"/>
              <a:t>Poor security within the health care system. 	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GB" sz="2600" dirty="0"/>
              <a:t>Resistance from health and social care </a:t>
            </a:r>
            <a:r>
              <a:rPr lang="en-GB" sz="2600" dirty="0" smtClean="0"/>
              <a:t>professional</a:t>
            </a:r>
            <a:r>
              <a:rPr lang="en-GB" sz="2600" dirty="0"/>
              <a:t>	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GB" sz="2600" dirty="0"/>
              <a:t>Lack of understanding of the usage of the Internet from citizens. 		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GB" sz="2600" dirty="0"/>
              <a:t>Difficult to change existing systems to allow </a:t>
            </a:r>
            <a:r>
              <a:rPr lang="en-GB" sz="2600" dirty="0" smtClean="0"/>
              <a:t>access</a:t>
            </a:r>
            <a:r>
              <a:rPr lang="en-GB" sz="2600" dirty="0"/>
              <a:t>	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GB" sz="2600" dirty="0"/>
              <a:t>Poor access to the Internet.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GB" sz="2600" dirty="0"/>
              <a:t>Cost of building an IT system to provide access.</a:t>
            </a:r>
            <a:endParaRPr lang="en-GB" sz="2600" dirty="0" smtClean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933857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PQuestion"/>
          <p:cNvSpPr txBox="1">
            <a:spLocks/>
          </p:cNvSpPr>
          <p:nvPr/>
        </p:nvSpPr>
        <p:spPr>
          <a:xfrm>
            <a:off x="2195736" y="332656"/>
            <a:ext cx="6552728" cy="1143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dirty="0">
                <a:solidFill>
                  <a:schemeClr val="bg1"/>
                </a:solidFill>
              </a:rPr>
              <a:t>To access your health record, which of the following would you most trust to provide your </a:t>
            </a:r>
            <a:r>
              <a:rPr lang="en-GB" dirty="0" smtClean="0">
                <a:solidFill>
                  <a:schemeClr val="bg1"/>
                </a:solidFill>
              </a:rPr>
              <a:t>identity?</a:t>
            </a:r>
            <a:endParaRPr lang="en-GB" dirty="0">
              <a:solidFill>
                <a:schemeClr val="bg1"/>
              </a:solidFill>
            </a:endParaRPr>
          </a:p>
        </p:txBody>
      </p:sp>
      <p:graphicFrame>
        <p:nvGraphicFramePr>
          <p:cNvPr id="2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4160766886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1800200" cy="1432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67544" y="1772816"/>
            <a:ext cx="4608512" cy="288032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GB" sz="2600" dirty="0"/>
              <a:t>Facebook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GB" sz="2600" dirty="0" smtClean="0"/>
              <a:t>Microsoft </a:t>
            </a:r>
            <a:r>
              <a:rPr lang="en-GB" sz="2600" dirty="0"/>
              <a:t>Live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GB" sz="2600" dirty="0" smtClean="0"/>
              <a:t>LinkedIn</a:t>
            </a:r>
            <a:endParaRPr lang="en-GB" sz="2600" dirty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GB" sz="2600" dirty="0" smtClean="0"/>
              <a:t>Twitter</a:t>
            </a:r>
            <a:endParaRPr lang="en-GB" sz="2600" dirty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GB" sz="2600" dirty="0" smtClean="0"/>
              <a:t>Google</a:t>
            </a:r>
            <a:endParaRPr lang="en-GB" sz="2600" dirty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GB" sz="2600" dirty="0" smtClean="0"/>
              <a:t>Apple</a:t>
            </a:r>
            <a:endParaRPr lang="en-GB" sz="2600" dirty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GB" sz="2600" dirty="0" smtClean="0"/>
              <a:t>UK/Scottish </a:t>
            </a:r>
            <a:r>
              <a:rPr lang="en-GB" sz="2600" dirty="0"/>
              <a:t>Government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GB" sz="2600" dirty="0" smtClean="0"/>
              <a:t>Your </a:t>
            </a:r>
            <a:r>
              <a:rPr lang="en-GB" sz="2600" dirty="0"/>
              <a:t>bank card security procedure.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GB" sz="2600" dirty="0" smtClean="0"/>
              <a:t>A </a:t>
            </a:r>
            <a:r>
              <a:rPr lang="en-GB" sz="2600" dirty="0"/>
              <a:t>new security tool you control.</a:t>
            </a:r>
            <a:endParaRPr lang="en-GB" sz="2600" dirty="0" smtClean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994999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PQuestion"/>
          <p:cNvSpPr txBox="1">
            <a:spLocks/>
          </p:cNvSpPr>
          <p:nvPr/>
        </p:nvSpPr>
        <p:spPr>
          <a:xfrm>
            <a:off x="2195736" y="332656"/>
            <a:ext cx="6552728" cy="1143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dirty="0">
                <a:solidFill>
                  <a:schemeClr val="bg1"/>
                </a:solidFill>
              </a:rPr>
              <a:t>To access your health record, which of the following would you least trust to provide your </a:t>
            </a:r>
            <a:r>
              <a:rPr lang="en-GB" dirty="0" smtClean="0">
                <a:solidFill>
                  <a:schemeClr val="bg1"/>
                </a:solidFill>
              </a:rPr>
              <a:t>identity?</a:t>
            </a:r>
            <a:endParaRPr lang="en-GB" dirty="0">
              <a:solidFill>
                <a:schemeClr val="bg1"/>
              </a:solidFill>
            </a:endParaRPr>
          </a:p>
        </p:txBody>
      </p:sp>
      <p:graphicFrame>
        <p:nvGraphicFramePr>
          <p:cNvPr id="2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692466920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1800200" cy="1432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67544" y="1772816"/>
            <a:ext cx="4608512" cy="288032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GB" sz="2600" dirty="0"/>
              <a:t>A new security tool you control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GB" sz="2600" dirty="0"/>
              <a:t>Apple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GB" sz="2600" dirty="0"/>
              <a:t>Facebook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GB" sz="2600" dirty="0"/>
              <a:t>Google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GB" sz="2600" dirty="0"/>
              <a:t>LinkedIn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GB" sz="2600" dirty="0"/>
              <a:t>Microsoft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GB" sz="2600" dirty="0"/>
              <a:t>My Doctors Control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GB" sz="2600" dirty="0"/>
              <a:t>Twitter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GB" sz="2600" dirty="0"/>
              <a:t>UK/Scottish Government</a:t>
            </a:r>
            <a:endParaRPr lang="en-GB" sz="2600" dirty="0" smtClean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471742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BARVISIBLE" val="True"/>
  <p:tag name="CSVFORMAT" val="0"/>
  <p:tag name="COUNTDOWNSTYLE" val="-1"/>
  <p:tag name="COUNTDOWNSECONDS" val="10"/>
  <p:tag name="BACKUPSESSIONS" val="True"/>
  <p:tag name="REVIEWONLY" val="False"/>
  <p:tag name="RACEENDPOINTS" val="100"/>
  <p:tag name="PARTICIPANTSINLEADERBOARD" val="5"/>
  <p:tag name="BUBBLESIZEVISIBLE" val="True"/>
  <p:tag name="CUSTOMGRIDBACKCOLOR" val="-722948"/>
  <p:tag name="CUSTOMCELLBACKCOLOR3" val="-268652"/>
  <p:tag name="DISPLAYDEVICENUMBER" val="True"/>
  <p:tag name="AUTOSIZEGRID" val="True"/>
  <p:tag name="POLLINGCYCLE" val="2"/>
  <p:tag name="INCLUDENONRESPONDERS" val="False"/>
  <p:tag name="CORRECTPOINTVALUE" val="1"/>
  <p:tag name="ZEROBASED" val="False"/>
  <p:tag name="FIBDISPLAYRESULTS" val="True"/>
  <p:tag name="PRRESPONSE1" val="10"/>
  <p:tag name="PRRESPONSE5" val="6"/>
  <p:tag name="PRRESPONSE9" val="2"/>
  <p:tag name="USESECONDARYMONITOR" val="True"/>
  <p:tag name="ANSWERNOWTEXT" val="Answer Now"/>
  <p:tag name="INPUTSOURCE" val="1"/>
  <p:tag name="CHARTVALUEFORMAT" val="0%"/>
  <p:tag name="STDCHART" val="1"/>
  <p:tag name="TEAMSINLEADERBOARD" val="5"/>
  <p:tag name="BUBBLEGROUPING" val="3"/>
  <p:tag name="CUSTOMCELLBACKCOLOR2" val="-13395457"/>
  <p:tag name="DISPLAYDEVICEID" val="True"/>
  <p:tag name="GRIDPOSITION" val="1"/>
  <p:tag name="RESETCHARTS" val="True"/>
  <p:tag name="INCORRECTPOINTVALUE" val="0"/>
  <p:tag name="CHARTSCALE" val="True"/>
  <p:tag name="FIBDISPLAYKEYWORDS" val="True"/>
  <p:tag name="PRRESPONSE6" val="5"/>
  <p:tag name="SHOWFLASHWARNING" val="True"/>
  <p:tag name="RESPCOUNTERSTYLE" val="-1"/>
  <p:tag name="ALLOWDUPLICATES" val="False"/>
  <p:tag name="AUTOUPDATEALIASES" val="True"/>
  <p:tag name="MAXRESPONDERS" val="5"/>
  <p:tag name="CUSTOMCELLFORECOLOR" val="-16777216"/>
  <p:tag name="DISPLAYNAME" val="True"/>
  <p:tag name="GRIDFONTSIZE" val="12"/>
  <p:tag name="INCLUDEPPT" val="True"/>
  <p:tag name="AUTOADJUSTPARTRANGE" val="True"/>
  <p:tag name="PRRESPONSE2" val="9"/>
  <p:tag name="PRRESPONSE8" val="3"/>
  <p:tag name="POWERPOINTVERSION" val="14.0"/>
  <p:tag name="RESPCOUNTERFORMAT" val="0"/>
  <p:tag name="AUTOADVANCE" val="False"/>
  <p:tag name="SKIPREMAININGRACESLIDES" val="True"/>
  <p:tag name="CUSTOMCELLBACKCOLOR1" val="-657956"/>
  <p:tag name="GRIDROTATIONINTERVAL" val="2"/>
  <p:tag name="MULTIRESPDIVISOR" val="1"/>
  <p:tag name="ADVANCEDSETTINGSVIEW" val="False"/>
  <p:tag name="PRRESPONSE4" val="7"/>
  <p:tag name="TPVERSION" val="2008"/>
  <p:tag name="RESPTABLESTYLE" val="-1"/>
  <p:tag name="RACERSMAXDISPLAYED" val="5"/>
  <p:tag name="DEFAULTNUMTEAMS" val="5"/>
  <p:tag name="GRIDSIZE" val="{Width=800, Height=600}"/>
  <p:tag name="REALTIMEBACKUP" val="False"/>
  <p:tag name="PRRESPONSE3" val="8"/>
  <p:tag name="SAVECSVWITHSESSION" val="True"/>
  <p:tag name="BACKUPMAINTENANCE" val="7"/>
  <p:tag name="BUBBLEVALUEFORMAT" val="0.0"/>
  <p:tag name="CHARTCOLORS" val="0"/>
  <p:tag name="FIBNUMRESULTS" val="5"/>
  <p:tag name="ALWAYSOPENPOLL" val="False"/>
  <p:tag name="ROTATIONINTERVAL" val="2"/>
  <p:tag name="USESCHEMECOLORS" val="True"/>
  <p:tag name="REALTIMEBACKUPPATH" val="(None)"/>
  <p:tag name="BULLETTYPE" val="3"/>
  <p:tag name="BUBBLENAMEVISIBLE" val="True"/>
  <p:tag name="ALLOWUSERFEEDBACK" val="True"/>
  <p:tag name="ANSWERNOWSTYLE" val="-1"/>
  <p:tag name="GRIDOPACITY" val="90"/>
  <p:tag name="PRRESPONSE10" val="1"/>
  <p:tag name="CHARTLABELS" val="1"/>
  <p:tag name="RACEANIMATIONSPEED" val="3"/>
  <p:tag name="NUMRESPONSES" val="1"/>
  <p:tag name="CUSTOMCELLBACKCOLOR4" val="-8355712"/>
  <p:tag name="PRRESPONSE7" val="4"/>
  <p:tag name="FIBINCLUDEOTHER" val="True"/>
  <p:tag name="DELIMITERS" val="3.1"/>
  <p:tag name="EXPANDSHOWBAR" val="True"/>
  <p:tag name="TASKPANEKEY" val="6fe18706-20a6-4077-a2ac-2112726bedba"/>
  <p:tag name="TPFULLVERSION" val="4.5.1.224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70"/>
  <p:tag name="FONTSIZE" val="30"/>
  <p:tag name="BULLETTYPE" val="ppBulletArabicPeriod"/>
  <p:tag name="ANSWERTEXT" val="Check its accuracy&#10;Recall key information&#10;Make amendments&#10;Add comments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55250C1F39D4F30AB957206F626B9FB"/>
  <p:tag name="SLIDETYPE" val="Q"/>
  <p:tag name="DEMOGRAPHIC" val="False"/>
  <p:tag name="TEAMASSIGN" val="False"/>
  <p:tag name="SPEEDSCORING" val="False"/>
  <p:tag name="INCORRECTPOINTVALUE" val="0"/>
  <p:tag name="ZEROBASED" val="False"/>
  <p:tag name="NUMRESPONSES" val="1"/>
  <p:tag name="AUTOADVANCE" val="False"/>
  <p:tag name="DELIMITERS" val="3.1"/>
  <p:tag name="VALUEFORMAT" val="0%"/>
  <p:tag name="CORRECTPOINTVALUE" val="0"/>
  <p:tag name="AUTOOPENPOLL" val="True"/>
  <p:tag name="LIVECHARTING" val="False"/>
  <p:tag name="TYPE" val="MultiChoiceSlide"/>
  <p:tag name="TPQUESTIONXML" val="﻿&lt;?xml version=&quot;1.0&quot; encoding=&quot;utf-8&quot;?&gt;&#10;&lt;questionlist&gt;&#10;    &lt;properties&gt;&#10;        &lt;guid&gt;44372AA920F545218F5D063A39042738&lt;/guid&gt;&#10;        &lt;description /&gt;&#10;        &lt;date&gt;17/06/2013 12:32:14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D95586661E0E4DEFBE227331611188AB&lt;/guid&gt;&#10;            &lt;repollguid&gt;8005D37650674310B7FC8B11CE17DDA9&lt;/repollguid&gt;&#10;            &lt;sourceid&gt;7212D0E4B98C48BEB30ADEA582A292C9&lt;/sourceid&gt;&#10;            &lt;questiontext&gt;Where are you from?&lt;/questiontext&gt;&#10;            &lt;showresults&gt;True&lt;/showresults&gt;&#10;            &lt;responsegrid&gt;0&lt;/responsegrid&gt;&#10;            &lt;countdowntimer&gt;False&lt;/countdowntimer&gt;&#10;            &lt;correctvalue&gt;0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F2A6435EF35047F4AECC2258E1DF9FF5&lt;/guid&gt;&#10;                    &lt;answertext&gt;Lothian/Edinburgh. &lt;/answertext&gt;&#10;                    &lt;valuetype&gt;0&lt;/valuetype&gt;&#10;                &lt;/answer&gt;&#10;                &lt;answer&gt;&#10;                    &lt;guid&gt;5FF4147342274CE8BF8459498203F413&lt;/guid&gt;&#10;                    &lt;answertext&gt;West of Scotland/Glasgow. &lt;/answertext&gt;&#10;                    &lt;valuetype&gt;0&lt;/valuetype&gt;&#10;                &lt;/answer&gt;&#10;                &lt;answer&gt;&#10;                    &lt;guid&gt;6BE4F5E4D32742668E3BACEBC8F4B98E&lt;/guid&gt;&#10;                    &lt;answertext&gt;Fife/Tayside/Dundee. &lt;/answertext&gt;&#10;                    &lt;valuetype&gt;0&lt;/valuetype&gt;&#10;                &lt;/answer&gt;&#10;                &lt;answer&gt;&#10;                    &lt;guid&gt;DA1E09C6016A464FA161882642849632&lt;/guid&gt;&#10;                    &lt;answertext&gt;North of Scotland/Aberdeen. &lt;/answertext&gt;&#10;                    &lt;valuetype&gt;0&lt;/valuetype&gt;&#10;                &lt;/answer&gt;&#10;                &lt;answer&gt;&#10;                    &lt;guid&gt;0B8159422F5F4DC283DBC7792988781E&lt;/guid&gt;&#10;                    &lt;answertext&gt;Borders/Highlands. &lt;/answertext&gt;&#10;                    &lt;valuetype&gt;0&lt;/valuetype&gt;&#10;                &lt;/answer&gt;&#10;                &lt;answer&gt;&#10;                    &lt;guid&gt;4B8A32D0EB1841389BE3F16E537640B1&lt;/guid&gt;&#10;                    &lt;answertext&gt;England. &lt;/answertext&gt;&#10;                    &lt;valuetype&gt;0&lt;/valuetype&gt;&#10;                &lt;/answer&gt;&#10;                &lt;answer&gt;&#10;                    &lt;guid&gt;07EE32C0D75140A1822EA3418A5A7D25&lt;/guid&gt;&#10;                    &lt;answertext&gt;Somewhere else.&lt;/answertext&gt;&#10;                    &lt;valuetype&gt;0&lt;/valuetype&gt;&#10;                &lt;/answer&gt;&#10;            &lt;/answers&gt;&#10;        &lt;/multichoice&gt;&#10;    &lt;/questions&gt;&#10;&lt;/questionlist&gt;"/>
  <p:tag name="SLIDEORDER" val="9"/>
  <p:tag name="SLIDEGUID" val="326003404984439699546B66D0B36F96"/>
  <p:tag name="QUESTIONALIAS" val="Who should own data?"/>
  <p:tag name="ANSWERSALIAS" val="Your GP|smicln|I should own the data|smicln|Hospital|smicln|Government"/>
  <p:tag name="RESPONSESGATHERED" val="True"/>
  <p:tag name="TOTALRESPONSES" val="17"/>
  <p:tag name="RESPONSECOUNT" val="17"/>
  <p:tag name="SLICED" val="False"/>
  <p:tag name="RESPONSES" val="2;2;2;2;2;-;2;2;-;-;2;-;2;-;-;-;-;2;-;-;3;2;2;2;2;-;4;-;2;"/>
  <p:tag name="CHARTSTRINGSTD" val="0 15 1 1"/>
  <p:tag name="CHARTSTRINGREV" val="1 1 15 0"/>
  <p:tag name="CHARTSTRINGSTDPER" val="0 0.882352941176471 0.0588235294117647 0.0588235294117647"/>
  <p:tag name="CHARTSTRINGREVPER" val="0.0588235294117647 0.0588235294117647 0.882352941176471 0"/>
  <p:tag name="ANONYMOUSTEMP" val="False"/>
  <p:tag name="VALUES" val="No Value|smicln|No Value|smicln|No Value|smicln|No Valu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COLORTYPE" val="SCHEME"/>
  <p:tag name="DEFINEDCOLORS" val="3,6,10,45,32,50,13,4,9,55,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49"/>
  <p:tag name="FONTSIZE" val="30"/>
  <p:tag name="BULLETTYPE" val="ppBulletArabicPeriod"/>
  <p:tag name="ANSWERTEXT" val="Your GP&#10;I should own the data&#10;Hospital&#10;Government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55250C1F39D4F30AB957206F626B9FB"/>
  <p:tag name="SLIDETYPE" val="Q"/>
  <p:tag name="DEMOGRAPHIC" val="False"/>
  <p:tag name="TEAMASSIGN" val="False"/>
  <p:tag name="SPEEDSCORING" val="False"/>
  <p:tag name="INCORRECTPOINTVALUE" val="0"/>
  <p:tag name="ZEROBASED" val="False"/>
  <p:tag name="NUMRESPONSES" val="1"/>
  <p:tag name="AUTOADVANCE" val="False"/>
  <p:tag name="DELIMITERS" val="3.1"/>
  <p:tag name="VALUEFORMAT" val="0%"/>
  <p:tag name="CORRECTPOINTVALUE" val="0"/>
  <p:tag name="AUTOOPENPOLL" val="True"/>
  <p:tag name="LIVECHARTING" val="False"/>
  <p:tag name="TYPE" val="MultiChoiceSlide"/>
  <p:tag name="TPQUESTIONXML" val="﻿&lt;?xml version=&quot;1.0&quot; encoding=&quot;utf-8&quot;?&gt;&#10;&lt;questionlist&gt;&#10;    &lt;properties&gt;&#10;        &lt;guid&gt;44372AA920F545218F5D063A39042738&lt;/guid&gt;&#10;        &lt;description /&gt;&#10;        &lt;date&gt;17/06/2013 12:32:14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D95586661E0E4DEFBE227331611188AB&lt;/guid&gt;&#10;            &lt;repollguid&gt;8005D37650674310B7FC8B11CE17DDA9&lt;/repollguid&gt;&#10;            &lt;sourceid&gt;7212D0E4B98C48BEB30ADEA582A292C9&lt;/sourceid&gt;&#10;            &lt;questiontext&gt;Where are you from?&lt;/questiontext&gt;&#10;            &lt;showresults&gt;True&lt;/showresults&gt;&#10;            &lt;responsegrid&gt;0&lt;/responsegrid&gt;&#10;            &lt;countdowntimer&gt;False&lt;/countdowntimer&gt;&#10;            &lt;correctvalue&gt;0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F2A6435EF35047F4AECC2258E1DF9FF5&lt;/guid&gt;&#10;                    &lt;answertext&gt;Lothian/Edinburgh. &lt;/answertext&gt;&#10;                    &lt;valuetype&gt;0&lt;/valuetype&gt;&#10;                &lt;/answer&gt;&#10;                &lt;answer&gt;&#10;                    &lt;guid&gt;5FF4147342274CE8BF8459498203F413&lt;/guid&gt;&#10;                    &lt;answertext&gt;West of Scotland/Glasgow. &lt;/answertext&gt;&#10;                    &lt;valuetype&gt;0&lt;/valuetype&gt;&#10;                &lt;/answer&gt;&#10;                &lt;answer&gt;&#10;                    &lt;guid&gt;6BE4F5E4D32742668E3BACEBC8F4B98E&lt;/guid&gt;&#10;                    &lt;answertext&gt;Fife/Tayside/Dundee. &lt;/answertext&gt;&#10;                    &lt;valuetype&gt;0&lt;/valuetype&gt;&#10;                &lt;/answer&gt;&#10;                &lt;answer&gt;&#10;                    &lt;guid&gt;DA1E09C6016A464FA161882642849632&lt;/guid&gt;&#10;                    &lt;answertext&gt;North of Scotland/Aberdeen. &lt;/answertext&gt;&#10;                    &lt;valuetype&gt;0&lt;/valuetype&gt;&#10;                &lt;/answer&gt;&#10;                &lt;answer&gt;&#10;                    &lt;guid&gt;0B8159422F5F4DC283DBC7792988781E&lt;/guid&gt;&#10;                    &lt;answertext&gt;Borders/Highlands. &lt;/answertext&gt;&#10;                    &lt;valuetype&gt;0&lt;/valuetype&gt;&#10;                &lt;/answer&gt;&#10;                &lt;answer&gt;&#10;                    &lt;guid&gt;4B8A32D0EB1841389BE3F16E537640B1&lt;/guid&gt;&#10;                    &lt;answertext&gt;England. &lt;/answertext&gt;&#10;                    &lt;valuetype&gt;0&lt;/valuetype&gt;&#10;                &lt;/answer&gt;&#10;                &lt;answer&gt;&#10;                    &lt;guid&gt;07EE32C0D75140A1822EA3418A5A7D25&lt;/guid&gt;&#10;                    &lt;answertext&gt;Somewhere else.&lt;/answertext&gt;&#10;                    &lt;valuetype&gt;0&lt;/valuetype&gt;&#10;                &lt;/answer&gt;&#10;            &lt;/answers&gt;&#10;        &lt;/multichoice&gt;&#10;    &lt;/questions&gt;&#10;&lt;/questionlist&gt;"/>
  <p:tag name="SLIDEORDER" val="10"/>
  <p:tag name="SLIDEGUID" val="A7C9A073741B4183AB0340D9DEAD3793"/>
  <p:tag name="QUESTIONALIAS" val="Greatest barrier to Citizen Access"/>
  <p:tag name="RESPONSESGATHERED" val="True"/>
  <p:tag name="TOTALRESPONSES" val="16"/>
  <p:tag name="RESPONSECOUNT" val="16"/>
  <p:tag name="SLICED" val="False"/>
  <p:tag name="RESPONSES" val="6;-;6;-;2;2;-;4;2;-;-;2;-;-;4;-;2;-;2;4;4;-;2;2;-;4;-;-;2;"/>
  <p:tag name="CHARTSTRINGSTD" val="0 9 0 5 0 2"/>
  <p:tag name="CHARTSTRINGREV" val="2 0 5 0 9 0"/>
  <p:tag name="CHARTSTRINGSTDPER" val="0 0.5625 0 0.3125 0 0.125"/>
  <p:tag name="CHARTSTRINGREVPER" val="0.125 0 0.3125 0 0.5625 0"/>
  <p:tag name="ANONYMOUSTEMP" val="False"/>
  <p:tag name="ANSWERSALIAS" val="Poor security within the health care system.  |smicln|Resistance from health and social care professional |smicln|Lack of understanding of the usage of the Internet from citizens.   |smicln|Difficult to change existing systems to allow access |smicln|Poor access to the Internet. |smicln|Cost of building an IT system to provide access."/>
  <p:tag name="VALUES" val="No Value|smicln|No Value|smicln|No Value|smicln|No Value|smicln|No Value|smicln|No Valu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COLORTYPE" val="SCHEME"/>
  <p:tag name="DEFINEDCOLORS" val="3,6,10,45,32,50,13,4,9,55,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6"/>
  <p:tag name="TEXTLENGTH" val="301"/>
  <p:tag name="FONTSIZE" val="26"/>
  <p:tag name="BULLETTYPE" val="ppBulletArabicPeriod"/>
  <p:tag name="ANSWERTEXT" val="Poor security within the health care system.  &#10;Resistance from health and social care professional &#10;Lack of understanding of the usage of the Internet from citizens.   &#10;Difficult to change existing systems to allow access &#10;Poor access to the Internet. &#10;Cost of building an IT system to provide access.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55250C1F39D4F30AB957206F626B9FB"/>
  <p:tag name="SLIDETYPE" val="Q"/>
  <p:tag name="DEMOGRAPHIC" val="False"/>
  <p:tag name="TEAMASSIGN" val="False"/>
  <p:tag name="SPEEDSCORING" val="False"/>
  <p:tag name="INCORRECTPOINTVALUE" val="0"/>
  <p:tag name="ZEROBASED" val="False"/>
  <p:tag name="NUMRESPONSES" val="1"/>
  <p:tag name="AUTOADVANCE" val="False"/>
  <p:tag name="DELIMITERS" val="3.1"/>
  <p:tag name="VALUEFORMAT" val="0%"/>
  <p:tag name="CORRECTPOINTVALUE" val="0"/>
  <p:tag name="AUTOOPENPOLL" val="True"/>
  <p:tag name="LIVECHARTING" val="False"/>
  <p:tag name="TYPE" val="MultiChoiceSlide"/>
  <p:tag name="TPQUESTIONXML" val="﻿&lt;?xml version=&quot;1.0&quot; encoding=&quot;utf-8&quot;?&gt;&#10;&lt;questionlist&gt;&#10;    &lt;properties&gt;&#10;        &lt;guid&gt;44372AA920F545218F5D063A39042738&lt;/guid&gt;&#10;        &lt;description /&gt;&#10;        &lt;date&gt;17/06/2013 12:32:14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D95586661E0E4DEFBE227331611188AB&lt;/guid&gt;&#10;            &lt;repollguid&gt;8005D37650674310B7FC8B11CE17DDA9&lt;/repollguid&gt;&#10;            &lt;sourceid&gt;7212D0E4B98C48BEB30ADEA582A292C9&lt;/sourceid&gt;&#10;            &lt;questiontext&gt;Where are you from?&lt;/questiontext&gt;&#10;            &lt;showresults&gt;True&lt;/showresults&gt;&#10;            &lt;responsegrid&gt;0&lt;/responsegrid&gt;&#10;            &lt;countdowntimer&gt;False&lt;/countdowntimer&gt;&#10;            &lt;correctvalue&gt;0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F2A6435EF35047F4AECC2258E1DF9FF5&lt;/guid&gt;&#10;                    &lt;answertext&gt;Lothian/Edinburgh. &lt;/answertext&gt;&#10;                    &lt;valuetype&gt;0&lt;/valuetype&gt;&#10;                &lt;/answer&gt;&#10;                &lt;answer&gt;&#10;                    &lt;guid&gt;5FF4147342274CE8BF8459498203F413&lt;/guid&gt;&#10;                    &lt;answertext&gt;West of Scotland/Glasgow. &lt;/answertext&gt;&#10;                    &lt;valuetype&gt;0&lt;/valuetype&gt;&#10;                &lt;/answer&gt;&#10;                &lt;answer&gt;&#10;                    &lt;guid&gt;6BE4F5E4D32742668E3BACEBC8F4B98E&lt;/guid&gt;&#10;                    &lt;answertext&gt;Fife/Tayside/Dundee. &lt;/answertext&gt;&#10;                    &lt;valuetype&gt;0&lt;/valuetype&gt;&#10;                &lt;/answer&gt;&#10;                &lt;answer&gt;&#10;                    &lt;guid&gt;DA1E09C6016A464FA161882642849632&lt;/guid&gt;&#10;                    &lt;answertext&gt;North of Scotland/Aberdeen. &lt;/answertext&gt;&#10;                    &lt;valuetype&gt;0&lt;/valuetype&gt;&#10;                &lt;/answer&gt;&#10;                &lt;answer&gt;&#10;                    &lt;guid&gt;0B8159422F5F4DC283DBC7792988781E&lt;/guid&gt;&#10;                    &lt;answertext&gt;Borders/Highlands. &lt;/answertext&gt;&#10;                    &lt;valuetype&gt;0&lt;/valuetype&gt;&#10;                &lt;/answer&gt;&#10;                &lt;answer&gt;&#10;                    &lt;guid&gt;4B8A32D0EB1841389BE3F16E537640B1&lt;/guid&gt;&#10;                    &lt;answertext&gt;England. &lt;/answertext&gt;&#10;                    &lt;valuetype&gt;0&lt;/valuetype&gt;&#10;                &lt;/answer&gt;&#10;                &lt;answer&gt;&#10;                    &lt;guid&gt;07EE32C0D75140A1822EA3418A5A7D25&lt;/guid&gt;&#10;                    &lt;answertext&gt;Somewhere else.&lt;/answertext&gt;&#10;                    &lt;valuetype&gt;0&lt;/valuetype&gt;&#10;                &lt;/answer&gt;&#10;            &lt;/answers&gt;&#10;        &lt;/multichoice&gt;&#10;    &lt;/questions&gt;&#10;&lt;/questionlist&gt;"/>
  <p:tag name="SLIDEORDER" val="10"/>
  <p:tag name="SLIDEGUID" val="DD91A192DCE9487FBE7086F9F19CDB6E"/>
  <p:tag name="ANSWERSALIAS" val="Facebook|smicln|Microsoft Live|smicln|LinkedIn|smicln|Twitter|smicln|Google|smicln|Apple|smicln|UK/Scottish Government|smicln|Your bank card security procedure.|smicln|A new security tool you control."/>
  <p:tag name="QUESTIONALIAS" val="To access your health record, which of the following would you most trust to provide your identity?"/>
  <p:tag name="RESPONSESGATHERED" val="True"/>
  <p:tag name="TOTALRESPONSES" val="18"/>
  <p:tag name="RESPONSECOUNT" val="18"/>
  <p:tag name="SLICED" val="False"/>
  <p:tag name="RESPONSES" val="9;9;9;-;7;-;8;8;-;-;-;-;7;-;5;-;8;-;-;7;5;-;8;8;7;7;-;8;9;8;"/>
  <p:tag name="CHARTSTRINGSTD" val="0 0 0 0 2 0 5 7 4"/>
  <p:tag name="CHARTSTRINGREV" val="4 7 5 0 2 0 0 0 0"/>
  <p:tag name="CHARTSTRINGSTDPER" val="0 0 0 0 0.111111111111111 0 0.277777777777778 0.388888888888889 0.222222222222222"/>
  <p:tag name="CHARTSTRINGREVPER" val="0.222222222222222 0.388888888888889 0.277777777777778 0 0.111111111111111 0 0 0 0"/>
  <p:tag name="ANONYMOUSTEMP" val="False"/>
  <p:tag name="VALUES" val="No Value|smicln|No Value|smicln|No Value|smicln|No Value|smicln|No Value|smicln|No Value|smicln|No Value|smicln|No Value|smicln|No Valu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COLORTYPE" val="SCHEME"/>
  <p:tag name="DEFINEDCOLORS" val="3,6,10,45,32,50,13,4,9,55,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55250C1F39D4F30AB957206F626B9FB"/>
  <p:tag name="SLIDETYPE" val="Q"/>
  <p:tag name="DEMOGRAPHIC" val="False"/>
  <p:tag name="TEAMASSIGN" val="False"/>
  <p:tag name="SPEEDSCORING" val="False"/>
  <p:tag name="INCORRECTPOINTVALUE" val="0"/>
  <p:tag name="ZEROBASED" val="False"/>
  <p:tag name="NUMRESPONSES" val="1"/>
  <p:tag name="AUTOADVANCE" val="False"/>
  <p:tag name="DELIMITERS" val="3.1"/>
  <p:tag name="VALUEFORMAT" val="0%"/>
  <p:tag name="CORRECTPOINTVALUE" val="0"/>
  <p:tag name="AUTOOPENPOLL" val="True"/>
  <p:tag name="LIVECHARTING" val="False"/>
  <p:tag name="TYPE" val="MultiChoiceSlide"/>
  <p:tag name="TPQUESTIONXML" val="﻿&lt;?xml version=&quot;1.0&quot; encoding=&quot;utf-8&quot;?&gt;&#10;&lt;questionlist&gt;&#10;    &lt;properties&gt;&#10;        &lt;guid&gt;44372AA920F545218F5D063A39042738&lt;/guid&gt;&#10;        &lt;description /&gt;&#10;        &lt;date&gt;17/06/2013 12:32:14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D95586661E0E4DEFBE227331611188AB&lt;/guid&gt;&#10;            &lt;repollguid&gt;8005D37650674310B7FC8B11CE17DDA9&lt;/repollguid&gt;&#10;            &lt;sourceid&gt;7212D0E4B98C48BEB30ADEA582A292C9&lt;/sourceid&gt;&#10;            &lt;questiontext&gt;Where are you from?&lt;/questiontext&gt;&#10;            &lt;showresults&gt;True&lt;/showresults&gt;&#10;            &lt;responsegrid&gt;0&lt;/responsegrid&gt;&#10;            &lt;countdowntimer&gt;False&lt;/countdowntimer&gt;&#10;            &lt;correctvalue&gt;0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F2A6435EF35047F4AECC2258E1DF9FF5&lt;/guid&gt;&#10;                    &lt;answertext&gt;Lothian/Edinburgh. &lt;/answertext&gt;&#10;                    &lt;valuetype&gt;0&lt;/valuetype&gt;&#10;                &lt;/answer&gt;&#10;                &lt;answer&gt;&#10;                    &lt;guid&gt;5FF4147342274CE8BF8459498203F413&lt;/guid&gt;&#10;                    &lt;answertext&gt;West of Scotland/Glasgow. &lt;/answertext&gt;&#10;                    &lt;valuetype&gt;0&lt;/valuetype&gt;&#10;                &lt;/answer&gt;&#10;                &lt;answer&gt;&#10;                    &lt;guid&gt;6BE4F5E4D32742668E3BACEBC8F4B98E&lt;/guid&gt;&#10;                    &lt;answertext&gt;Fife/Tayside/Dundee. &lt;/answertext&gt;&#10;                    &lt;valuetype&gt;0&lt;/valuetype&gt;&#10;                &lt;/answer&gt;&#10;                &lt;answer&gt;&#10;                    &lt;guid&gt;DA1E09C6016A464FA161882642849632&lt;/guid&gt;&#10;                    &lt;answertext&gt;North of Scotland/Aberdeen. &lt;/answertext&gt;&#10;                    &lt;valuetype&gt;0&lt;/valuetype&gt;&#10;                &lt;/answer&gt;&#10;                &lt;answer&gt;&#10;                    &lt;guid&gt;0B8159422F5F4DC283DBC7792988781E&lt;/guid&gt;&#10;                    &lt;answertext&gt;Borders/Highlands. &lt;/answertext&gt;&#10;                    &lt;valuetype&gt;0&lt;/valuetype&gt;&#10;                &lt;/answer&gt;&#10;                &lt;answer&gt;&#10;                    &lt;guid&gt;4B8A32D0EB1841389BE3F16E537640B1&lt;/guid&gt;&#10;                    &lt;answertext&gt;England. &lt;/answertext&gt;&#10;                    &lt;valuetype&gt;0&lt;/valuetype&gt;&#10;                &lt;/answer&gt;&#10;                &lt;answer&gt;&#10;                    &lt;guid&gt;07EE32C0D75140A1822EA3418A5A7D25&lt;/guid&gt;&#10;                    &lt;answertext&gt;Somewhere else.&lt;/answertext&gt;&#10;                    &lt;valuetype&gt;0&lt;/valuetype&gt;&#10;                &lt;/answer&gt;&#10;            &lt;/answers&gt;&#10;        &lt;/multichoice&gt;&#10;    &lt;/questions&gt;&#10;&lt;/questionlist&gt;"/>
  <p:tag name="SLIDEORDER" val="6"/>
  <p:tag name="SLIDEGUID" val="15DAE188097846F39B5A019FACA4BFA1"/>
  <p:tag name="QUESTIONALIAS" val="With Three Years will health records be on-line?"/>
  <p:tag name="ANSWERSALIAS" val="Yes.|smicln|No|smicln|Don’t know"/>
  <p:tag name="RESPONSESGATHERED" val="True"/>
  <p:tag name="TOTALRESPONSES" val="19"/>
  <p:tag name="RESPONSECOUNT" val="19"/>
  <p:tag name="SLICED" val="False"/>
  <p:tag name="RESPONSES" val="-;1;2;2;2;2;2;2;2;1;2;1;2;2;2;1;2;2;1;2;"/>
  <p:tag name="CHARTSTRINGSTD" val="5 14 0"/>
  <p:tag name="CHARTSTRINGREV" val="0 14 5"/>
  <p:tag name="CHARTSTRINGSTDPER" val="0.263157894736842 0.736842105263158 0"/>
  <p:tag name="CHARTSTRINGREVPER" val="0 0.736842105263158 0.263157894736842"/>
  <p:tag name="ANONYMOUSTEMP" val="False"/>
  <p:tag name="VALUES" val="No Value|smicln|No Value|smicln|No Valu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9"/>
  <p:tag name="TEXTLENGTH" val="144"/>
  <p:tag name="FONTSIZE" val="26"/>
  <p:tag name="BULLETTYPE" val="ppBulletArabicPeriod"/>
  <p:tag name="ANSWERTEXT" val="Facebook&#10;Microsoft Live&#10;LinkedIn&#10;Twitter&#10;Google&#10;Apple&#10;UK/Scottish Government&#10;Your bank card security procedure.&#10;A new security tool you control.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55250C1F39D4F30AB957206F626B9FB"/>
  <p:tag name="SLIDETYPE" val="Q"/>
  <p:tag name="DEMOGRAPHIC" val="False"/>
  <p:tag name="TEAMASSIGN" val="False"/>
  <p:tag name="SPEEDSCORING" val="False"/>
  <p:tag name="INCORRECTPOINTVALUE" val="0"/>
  <p:tag name="ZEROBASED" val="False"/>
  <p:tag name="NUMRESPONSES" val="1"/>
  <p:tag name="AUTOADVANCE" val="False"/>
  <p:tag name="DELIMITERS" val="3.1"/>
  <p:tag name="VALUEFORMAT" val="0%"/>
  <p:tag name="CORRECTPOINTVALUE" val="0"/>
  <p:tag name="AUTOOPENPOLL" val="True"/>
  <p:tag name="LIVECHARTING" val="False"/>
  <p:tag name="TYPE" val="MultiChoiceSlide"/>
  <p:tag name="TPQUESTIONXML" val="﻿&lt;?xml version=&quot;1.0&quot; encoding=&quot;utf-8&quot;?&gt;&#10;&lt;questionlist&gt;&#10;    &lt;properties&gt;&#10;        &lt;guid&gt;44372AA920F545218F5D063A39042738&lt;/guid&gt;&#10;        &lt;description /&gt;&#10;        &lt;date&gt;17/06/2013 12:32:14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D95586661E0E4DEFBE227331611188AB&lt;/guid&gt;&#10;            &lt;repollguid&gt;8005D37650674310B7FC8B11CE17DDA9&lt;/repollguid&gt;&#10;            &lt;sourceid&gt;7212D0E4B98C48BEB30ADEA582A292C9&lt;/sourceid&gt;&#10;            &lt;questiontext&gt;Where are you from?&lt;/questiontext&gt;&#10;            &lt;showresults&gt;True&lt;/showresults&gt;&#10;            &lt;responsegrid&gt;0&lt;/responsegrid&gt;&#10;            &lt;countdowntimer&gt;False&lt;/countdowntimer&gt;&#10;            &lt;correctvalue&gt;0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F2A6435EF35047F4AECC2258E1DF9FF5&lt;/guid&gt;&#10;                    &lt;answertext&gt;Lothian/Edinburgh. &lt;/answertext&gt;&#10;                    &lt;valuetype&gt;0&lt;/valuetype&gt;&#10;                &lt;/answer&gt;&#10;                &lt;answer&gt;&#10;                    &lt;guid&gt;5FF4147342274CE8BF8459498203F413&lt;/guid&gt;&#10;                    &lt;answertext&gt;West of Scotland/Glasgow. &lt;/answertext&gt;&#10;                    &lt;valuetype&gt;0&lt;/valuetype&gt;&#10;                &lt;/answer&gt;&#10;                &lt;answer&gt;&#10;                    &lt;guid&gt;6BE4F5E4D32742668E3BACEBC8F4B98E&lt;/guid&gt;&#10;                    &lt;answertext&gt;Fife/Tayside/Dundee. &lt;/answertext&gt;&#10;                    &lt;valuetype&gt;0&lt;/valuetype&gt;&#10;                &lt;/answer&gt;&#10;                &lt;answer&gt;&#10;                    &lt;guid&gt;DA1E09C6016A464FA161882642849632&lt;/guid&gt;&#10;                    &lt;answertext&gt;North of Scotland/Aberdeen. &lt;/answertext&gt;&#10;                    &lt;valuetype&gt;0&lt;/valuetype&gt;&#10;                &lt;/answer&gt;&#10;                &lt;answer&gt;&#10;                    &lt;guid&gt;0B8159422F5F4DC283DBC7792988781E&lt;/guid&gt;&#10;                    &lt;answertext&gt;Borders/Highlands. &lt;/answertext&gt;&#10;                    &lt;valuetype&gt;0&lt;/valuetype&gt;&#10;                &lt;/answer&gt;&#10;                &lt;answer&gt;&#10;                    &lt;guid&gt;4B8A32D0EB1841389BE3F16E537640B1&lt;/guid&gt;&#10;                    &lt;answertext&gt;England. &lt;/answertext&gt;&#10;                    &lt;valuetype&gt;0&lt;/valuetype&gt;&#10;                &lt;/answer&gt;&#10;                &lt;answer&gt;&#10;                    &lt;guid&gt;07EE32C0D75140A1822EA3418A5A7D25&lt;/guid&gt;&#10;                    &lt;answertext&gt;Somewhere else.&lt;/answertext&gt;&#10;                    &lt;valuetype&gt;0&lt;/valuetype&gt;&#10;                &lt;/answer&gt;&#10;            &lt;/answers&gt;&#10;        &lt;/multichoice&gt;&#10;    &lt;/questions&gt;&#10;&lt;/questionlist&gt;"/>
  <p:tag name="SLIDEORDER" val="11"/>
  <p:tag name="SLIDEGUID" val="1AA7FB5605FC483FA4D751CA85AB04AA"/>
  <p:tag name="ANSWERSALIAS" val="A new security tool you control|smicln|Apple|smicln|Facebook|smicln|Google|smicln|LinkedIn|smicln|Microsoft|smicln|My Doctors Control|smicln|Twitter|smicln|UK/Scottish Government"/>
  <p:tag name="QUESTIONALIAS" val="To access your health record, which of the following would you least trust to provide your identity?"/>
  <p:tag name="RESPONSESGATHERED" val="True"/>
  <p:tag name="TOTALRESPONSES" val="22"/>
  <p:tag name="RESPONSECOUNT" val="22"/>
  <p:tag name="SLICED" val="False"/>
  <p:tag name="RESPONSES" val="-;3;3;3;3;3;3;7;-;-;3;-;3;-;8;7;3;-;7;3;9;3;-;8;-;3;5;3;7;3;"/>
  <p:tag name="CHARTSTRINGSTD" val="0 0 14 0 1 0 4 2 1"/>
  <p:tag name="CHARTSTRINGREV" val="1 2 4 0 1 0 14 0 0"/>
  <p:tag name="CHARTSTRINGSTDPER" val="0 0 0.636363636363636 0 0.0454545454545455 0 0.181818181818182 0.0909090909090909 0.0454545454545455"/>
  <p:tag name="CHARTSTRINGREVPER" val="0.0454545454545455 0.0909090909090909 0.181818181818182 0 0.0454545454545455 0 0.636363636363636 0 0"/>
  <p:tag name="ANONYMOUSTEMP" val="False"/>
  <p:tag name="VALUES" val="No Value|smicln|No Value|smicln|No Value|smicln|No Value|smicln|No Value|smicln|No Value|smicln|No Value|smicln|No Value|smicln|No Valu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COLORTYPE" val="SCHEME"/>
  <p:tag name="DEFINEDCOLORS" val="3,6,10,45,32,50,13,4,9,55,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9"/>
  <p:tag name="TEXTLENGTH" val="122"/>
  <p:tag name="FONTSIZE" val="26"/>
  <p:tag name="BULLETTYPE" val="ppBulletArabicPeriod"/>
  <p:tag name="ANSWERTEXT" val="A new security tool you control&#10;Apple&#10;Facebook&#10;Google&#10;LinkedIn&#10;Microsoft&#10;My Doctors Control&#10;Twitter&#10;UK/Scottish Governmen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COLORTYPE" val="SCHEME"/>
  <p:tag name="DEFINEDCOLORS" val="3,6,10,45,32,50,13,4,9,55,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3"/>
  <p:tag name="TEXTLENGTH" val="18"/>
  <p:tag name="FONTSIZE" val="30"/>
  <p:tag name="BULLETTYPE" val="ppBulletArabicPeriod"/>
  <p:tag name="ANSWERTEXT" val="Yes.&#10;No&#10;Don’t kno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55250C1F39D4F30AB957206F626B9FB"/>
  <p:tag name="SLIDETYPE" val="Q"/>
  <p:tag name="DEMOGRAPHIC" val="False"/>
  <p:tag name="TEAMASSIGN" val="False"/>
  <p:tag name="SPEEDSCORING" val="False"/>
  <p:tag name="INCORRECTPOINTVALUE" val="0"/>
  <p:tag name="ZEROBASED" val="False"/>
  <p:tag name="NUMRESPONSES" val="1"/>
  <p:tag name="AUTOADVANCE" val="False"/>
  <p:tag name="DELIMITERS" val="3.1"/>
  <p:tag name="VALUEFORMAT" val="0%"/>
  <p:tag name="CORRECTPOINTVALUE" val="0"/>
  <p:tag name="AUTOOPENPOLL" val="True"/>
  <p:tag name="LIVECHARTING" val="False"/>
  <p:tag name="TYPE" val="MultiChoiceSlide"/>
  <p:tag name="TPQUESTIONXML" val="﻿&lt;?xml version=&quot;1.0&quot; encoding=&quot;utf-8&quot;?&gt;&#10;&lt;questionlist&gt;&#10;    &lt;properties&gt;&#10;        &lt;guid&gt;44372AA920F545218F5D063A39042738&lt;/guid&gt;&#10;        &lt;description /&gt;&#10;        &lt;date&gt;17/06/2013 12:32:14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D95586661E0E4DEFBE227331611188AB&lt;/guid&gt;&#10;            &lt;repollguid&gt;8005D37650674310B7FC8B11CE17DDA9&lt;/repollguid&gt;&#10;            &lt;sourceid&gt;7212D0E4B98C48BEB30ADEA582A292C9&lt;/sourceid&gt;&#10;            &lt;questiontext&gt;Where are you from?&lt;/questiontext&gt;&#10;            &lt;showresults&gt;True&lt;/showresults&gt;&#10;            &lt;responsegrid&gt;0&lt;/responsegrid&gt;&#10;            &lt;countdowntimer&gt;False&lt;/countdowntimer&gt;&#10;            &lt;correctvalue&gt;0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F2A6435EF35047F4AECC2258E1DF9FF5&lt;/guid&gt;&#10;                    &lt;answertext&gt;Lothian/Edinburgh. &lt;/answertext&gt;&#10;                    &lt;valuetype&gt;0&lt;/valuetype&gt;&#10;                &lt;/answer&gt;&#10;                &lt;answer&gt;&#10;                    &lt;guid&gt;5FF4147342274CE8BF8459498203F413&lt;/guid&gt;&#10;                    &lt;answertext&gt;West of Scotland/Glasgow. &lt;/answertext&gt;&#10;                    &lt;valuetype&gt;0&lt;/valuetype&gt;&#10;                &lt;/answer&gt;&#10;                &lt;answer&gt;&#10;                    &lt;guid&gt;6BE4F5E4D32742668E3BACEBC8F4B98E&lt;/guid&gt;&#10;                    &lt;answertext&gt;Fife/Tayside/Dundee. &lt;/answertext&gt;&#10;                    &lt;valuetype&gt;0&lt;/valuetype&gt;&#10;                &lt;/answer&gt;&#10;                &lt;answer&gt;&#10;                    &lt;guid&gt;DA1E09C6016A464FA161882642849632&lt;/guid&gt;&#10;                    &lt;answertext&gt;North of Scotland/Aberdeen. &lt;/answertext&gt;&#10;                    &lt;valuetype&gt;0&lt;/valuetype&gt;&#10;                &lt;/answer&gt;&#10;                &lt;answer&gt;&#10;                    &lt;guid&gt;0B8159422F5F4DC283DBC7792988781E&lt;/guid&gt;&#10;                    &lt;answertext&gt;Borders/Highlands. &lt;/answertext&gt;&#10;                    &lt;valuetype&gt;0&lt;/valuetype&gt;&#10;                &lt;/answer&gt;&#10;                &lt;answer&gt;&#10;                    &lt;guid&gt;4B8A32D0EB1841389BE3F16E537640B1&lt;/guid&gt;&#10;                    &lt;answertext&gt;England. &lt;/answertext&gt;&#10;                    &lt;valuetype&gt;0&lt;/valuetype&gt;&#10;                &lt;/answer&gt;&#10;                &lt;answer&gt;&#10;                    &lt;guid&gt;07EE32C0D75140A1822EA3418A5A7D25&lt;/guid&gt;&#10;                    &lt;answertext&gt;Somewhere else.&lt;/answertext&gt;&#10;                    &lt;valuetype&gt;0&lt;/valuetype&gt;&#10;                &lt;/answer&gt;&#10;            &lt;/answers&gt;&#10;        &lt;/multichoice&gt;&#10;    &lt;/questions&gt;&#10;&lt;/questionlist&gt;"/>
  <p:tag name="SLIDEORDER" val="7"/>
  <p:tag name="SLIDEGUID" val="253CB4D88A8D43B5A714C6920E425E5A"/>
  <p:tag name="QUESTIONALIAS" val="Which service would you most like to get access to?"/>
  <p:tag name="ANSWERSALIAS" val="View health record.|smicln|Book appointments.|smicln|Email with clinical staff.|smicln|Video conference with clinical staff.|smicln|Order repeat prescriptions.|smicln|Manage my child’s health record."/>
  <p:tag name="RESPONSESGATHERED" val="True"/>
  <p:tag name="TOTALRESPONSES" val="20"/>
  <p:tag name="RESPONSECOUNT" val="20"/>
  <p:tag name="SLICED" val="False"/>
  <p:tag name="RESPONSES" val="2;2;6;4;1;-;4;6;1;-;2;4;3;3;2;-;3;2;-;-;3;2;5;4;5;"/>
  <p:tag name="CHARTSTRINGSTD" val="2 6 4 4 2 2"/>
  <p:tag name="CHARTSTRINGREV" val="2 2 4 4 6 2"/>
  <p:tag name="CHARTSTRINGSTDPER" val="0.1 0.3 0.2 0.2 0.1 0.1"/>
  <p:tag name="CHARTSTRINGREVPER" val="0.1 0.1 0.2 0.2 0.3 0.1"/>
  <p:tag name="ANONYMOUSTEMP" val="False"/>
  <p:tag name="VALUES" val="No Value|smicln|No Value|smicln|No Value|smicln|No Value|smicln|No Value|smicln|No Val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COLORTYPE" val="SCHEME"/>
  <p:tag name="DEFINEDCOLORS" val="3,6,10,45,32,50,13,4,9,55,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6"/>
  <p:tag name="TEXTLENGTH" val="164"/>
  <p:tag name="FONTSIZE" val="30"/>
  <p:tag name="BULLETTYPE" val="ppBulletArabicPeriod"/>
  <p:tag name="ANSWERTEXT" val="View health record.&#10;Book appointments.&#10;Email with clinical staff.&#10;Video conference with clinical staff.&#10;Order repeat prescriptions.&#10;Manage my child’s health record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55250C1F39D4F30AB957206F626B9FB"/>
  <p:tag name="SLIDETYPE" val="Q"/>
  <p:tag name="DEMOGRAPHIC" val="False"/>
  <p:tag name="TEAMASSIGN" val="False"/>
  <p:tag name="SPEEDSCORING" val="False"/>
  <p:tag name="INCORRECTPOINTVALUE" val="0"/>
  <p:tag name="ZEROBASED" val="False"/>
  <p:tag name="NUMRESPONSES" val="1"/>
  <p:tag name="AUTOADVANCE" val="False"/>
  <p:tag name="DELIMITERS" val="3.1"/>
  <p:tag name="VALUEFORMAT" val="0%"/>
  <p:tag name="CORRECTPOINTVALUE" val="0"/>
  <p:tag name="AUTOOPENPOLL" val="True"/>
  <p:tag name="LIVECHARTING" val="False"/>
  <p:tag name="TYPE" val="MultiChoiceSlide"/>
  <p:tag name="TPQUESTIONXML" val="﻿&lt;?xml version=&quot;1.0&quot; encoding=&quot;utf-8&quot;?&gt;&#10;&lt;questionlist&gt;&#10;    &lt;properties&gt;&#10;        &lt;guid&gt;44372AA920F545218F5D063A39042738&lt;/guid&gt;&#10;        &lt;description /&gt;&#10;        &lt;date&gt;17/06/2013 12:32:14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D95586661E0E4DEFBE227331611188AB&lt;/guid&gt;&#10;            &lt;repollguid&gt;8005D37650674310B7FC8B11CE17DDA9&lt;/repollguid&gt;&#10;            &lt;sourceid&gt;7212D0E4B98C48BEB30ADEA582A292C9&lt;/sourceid&gt;&#10;            &lt;questiontext&gt;Where are you from?&lt;/questiontext&gt;&#10;            &lt;showresults&gt;True&lt;/showresults&gt;&#10;            &lt;responsegrid&gt;0&lt;/responsegrid&gt;&#10;            &lt;countdowntimer&gt;False&lt;/countdowntimer&gt;&#10;            &lt;correctvalue&gt;0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F2A6435EF35047F4AECC2258E1DF9FF5&lt;/guid&gt;&#10;                    &lt;answertext&gt;Lothian/Edinburgh. &lt;/answertext&gt;&#10;                    &lt;valuetype&gt;0&lt;/valuetype&gt;&#10;                &lt;/answer&gt;&#10;                &lt;answer&gt;&#10;                    &lt;guid&gt;5FF4147342274CE8BF8459498203F413&lt;/guid&gt;&#10;                    &lt;answertext&gt;West of Scotland/Glasgow. &lt;/answertext&gt;&#10;                    &lt;valuetype&gt;0&lt;/valuetype&gt;&#10;                &lt;/answer&gt;&#10;                &lt;answer&gt;&#10;                    &lt;guid&gt;6BE4F5E4D32742668E3BACEBC8F4B98E&lt;/guid&gt;&#10;                    &lt;answertext&gt;Fife/Tayside/Dundee. &lt;/answertext&gt;&#10;                    &lt;valuetype&gt;0&lt;/valuetype&gt;&#10;                &lt;/answer&gt;&#10;                &lt;answer&gt;&#10;                    &lt;guid&gt;DA1E09C6016A464FA161882642849632&lt;/guid&gt;&#10;                    &lt;answertext&gt;North of Scotland/Aberdeen. &lt;/answertext&gt;&#10;                    &lt;valuetype&gt;0&lt;/valuetype&gt;&#10;                &lt;/answer&gt;&#10;                &lt;answer&gt;&#10;                    &lt;guid&gt;0B8159422F5F4DC283DBC7792988781E&lt;/guid&gt;&#10;                    &lt;answertext&gt;Borders/Highlands. &lt;/answertext&gt;&#10;                    &lt;valuetype&gt;0&lt;/valuetype&gt;&#10;                &lt;/answer&gt;&#10;                &lt;answer&gt;&#10;                    &lt;guid&gt;4B8A32D0EB1841389BE3F16E537640B1&lt;/guid&gt;&#10;                    &lt;answertext&gt;England. &lt;/answertext&gt;&#10;                    &lt;valuetype&gt;0&lt;/valuetype&gt;&#10;                &lt;/answer&gt;&#10;                &lt;answer&gt;&#10;                    &lt;guid&gt;07EE32C0D75140A1822EA3418A5A7D25&lt;/guid&gt;&#10;                    &lt;answertext&gt;Somewhere else.&lt;/answertext&gt;&#10;                    &lt;valuetype&gt;0&lt;/valuetype&gt;&#10;                &lt;/answer&gt;&#10;            &lt;/answers&gt;&#10;        &lt;/multichoice&gt;&#10;    &lt;/questions&gt;&#10;&lt;/questionlist&gt;"/>
  <p:tag name="SLIDEORDER" val="8"/>
  <p:tag name="SLIDEGUID" val="07A5EFA03F6D40C6856ACC9ADC0B98D1"/>
  <p:tag name="ANSWERSALIAS" val="Check its accuracy|smicln|Recall key information|smicln|Make amendments|smicln|Add comments"/>
  <p:tag name="QUESTIONALIAS" val="What would you like to do with your data?"/>
  <p:tag name="RESPONSESGATHERED" val="True"/>
  <p:tag name="TOTALRESPONSES" val="19"/>
  <p:tag name="RESPONSECOUNT" val="19"/>
  <p:tag name="SLICED" val="False"/>
  <p:tag name="RESPONSES" val="-;1;3;2;-;2;4;2;-;2;1;2;-;3;2;-;2;-;-;-;-;1;2;1;1;1;1;2;"/>
  <p:tag name="CHARTSTRINGSTD" val="7 9 2 1"/>
  <p:tag name="CHARTSTRINGREV" val="1 2 9 7"/>
  <p:tag name="CHARTSTRINGSTDPER" val="0.368421052631579 0.473684210526316 0.105263157894737 0.0526315789473684"/>
  <p:tag name="CHARTSTRINGREVPER" val="0.0526315789473684 0.105263157894737 0.473684210526316 0.368421052631579"/>
  <p:tag name="ANONYMOUSTEMP" val="False"/>
  <p:tag name="VALUES" val="No Value|smicln|No Value|smicln|No Value|smicln|No Val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COLORTYPE" val="SCHEME"/>
  <p:tag name="DEFINEDCOLORS" val="3,6,10,45,32,50,13,4,9,55,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1509</TotalTime>
  <Words>553</Words>
  <Application>Microsoft Office PowerPoint</Application>
  <PresentationFormat>On-screen Show (4:3)</PresentationFormat>
  <Paragraphs>87</Paragraphs>
  <Slides>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Office Theme</vt:lpstr>
      <vt:lpstr>Chart</vt:lpstr>
      <vt:lpstr>Microsoft Graph Chart</vt:lpstr>
      <vt:lpstr>PowerPoint Presentation</vt:lpstr>
      <vt:lpstr>PowerPoint Presentation</vt:lpstr>
      <vt:lpstr>PowerPoint Presentation</vt:lpstr>
      <vt:lpstr>What would you want to do with the data?</vt:lpstr>
      <vt:lpstr>PowerPoint Presentation</vt:lpstr>
      <vt:lpstr>PowerPoint Presentation</vt:lpstr>
      <vt:lpstr>PowerPoint Presentation</vt:lpstr>
      <vt:lpstr>PowerPoint Presentation</vt:lpstr>
    </vt:vector>
  </TitlesOfParts>
  <Company>Edinburgh Napier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Life Collaboration</dc:title>
  <dc:creator>edinsiaf</dc:creator>
  <cp:lastModifiedBy>edinsiaf</cp:lastModifiedBy>
  <cp:revision>50</cp:revision>
  <dcterms:created xsi:type="dcterms:W3CDTF">2013-06-17T19:44:37Z</dcterms:created>
  <dcterms:modified xsi:type="dcterms:W3CDTF">2013-06-21T07:45:08Z</dcterms:modified>
</cp:coreProperties>
</file>